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</p:sldIdLst>
  <p:sldSz cy="6858000" cx="12192000"/>
  <p:notesSz cx="6858000" cy="9144000"/>
  <p:embeddedFontLst>
    <p:embeddedFont>
      <p:font typeface="Gill Sans"/>
      <p:regular r:id="rId57"/>
      <p:bold r:id="rId5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59" roundtripDataSignature="AMtx7mg+Lo/4JyHJ1+ld4MQ+yTi0Owqdk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DD2AD6F-843F-4AC6-B8E4-57B1110C7272}">
  <a:tblStyle styleId="{3DD2AD6F-843F-4AC6-B8E4-57B1110C7272}" styleName="Table_0">
    <a:wholeTbl>
      <a:tcTxStyle b="off" i="off">
        <a:font>
          <a:latin typeface="Gill Sans MT"/>
          <a:ea typeface="Gill Sans MT"/>
          <a:cs typeface="Gill Sans MT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3E7E8"/>
          </a:solidFill>
        </a:fill>
      </a:tcStyle>
    </a:wholeTbl>
    <a:band1H>
      <a:tcTxStyle/>
      <a:tcStyle>
        <a:fill>
          <a:solidFill>
            <a:srgbClr val="E5CBCD"/>
          </a:solidFill>
        </a:fill>
      </a:tcStyle>
    </a:band1H>
    <a:band2H>
      <a:tcTxStyle/>
    </a:band2H>
    <a:band1V>
      <a:tcTxStyle/>
      <a:tcStyle>
        <a:fill>
          <a:solidFill>
            <a:srgbClr val="E5CBCD"/>
          </a:solidFill>
        </a:fill>
      </a:tcStyle>
    </a:band1V>
    <a:band2V>
      <a:tcTxStyle/>
    </a:band2V>
    <a:la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Gill Sans MT"/>
          <a:ea typeface="Gill Sans MT"/>
          <a:cs typeface="Gill Sans MT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slide" Target="slides/slide50.xml"/><Relationship Id="rId10" Type="http://schemas.openxmlformats.org/officeDocument/2006/relationships/slide" Target="slides/slide5.xml"/><Relationship Id="rId54" Type="http://schemas.openxmlformats.org/officeDocument/2006/relationships/slide" Target="slides/slide49.xml"/><Relationship Id="rId13" Type="http://schemas.openxmlformats.org/officeDocument/2006/relationships/slide" Target="slides/slide8.xml"/><Relationship Id="rId57" Type="http://schemas.openxmlformats.org/officeDocument/2006/relationships/font" Target="fonts/GillSans-regular.fntdata"/><Relationship Id="rId12" Type="http://schemas.openxmlformats.org/officeDocument/2006/relationships/slide" Target="slides/slide7.xml"/><Relationship Id="rId56" Type="http://schemas.openxmlformats.org/officeDocument/2006/relationships/slide" Target="slides/slide51.xml"/><Relationship Id="rId15" Type="http://schemas.openxmlformats.org/officeDocument/2006/relationships/slide" Target="slides/slide10.xml"/><Relationship Id="rId59" Type="http://customschemas.google.com/relationships/presentationmetadata" Target="metadata"/><Relationship Id="rId14" Type="http://schemas.openxmlformats.org/officeDocument/2006/relationships/slide" Target="slides/slide9.xml"/><Relationship Id="rId58" Type="http://schemas.openxmlformats.org/officeDocument/2006/relationships/font" Target="fonts/GillSans-bold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ca90871204_2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ca90871204_2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gca90871204_2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0" name="Google Shape;260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Thanks to Chris Potts for permission to use figure</a:t>
            </a:r>
            <a:endParaRPr/>
          </a:p>
        </p:txBody>
      </p:sp>
      <p:sp>
        <p:nvSpPr>
          <p:cNvPr id="261" name="Google Shape;261;p2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ca90871204_2_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ca90871204_2_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3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7" name="Google Shape;377;p38:notes"/>
          <p:cNvSpPr/>
          <p:nvPr>
            <p:ph idx="2" type="sldImg"/>
          </p:nvPr>
        </p:nvSpPr>
        <p:spPr>
          <a:xfrm>
            <a:off x="290513" y="704850"/>
            <a:ext cx="6264275" cy="352425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378" name="Google Shape;378;p38:notes"/>
          <p:cNvSpPr txBox="1"/>
          <p:nvPr>
            <p:ph idx="1" type="body"/>
          </p:nvPr>
        </p:nvSpPr>
        <p:spPr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3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3" name="Google Shape;393;p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4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p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8" name="Google Shape;408;p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ca90871204_2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1" name="Google Shape;491;gca90871204_2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p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0" name="Google Shape;510;p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4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ca90871204_2_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6" name="Google Shape;516;gca90871204_2_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gca90871204_2_4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3" name="Google Shape;523;gca90871204_2_4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4" name="Google Shape;524;gca90871204_2_4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ca90871204_2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ca90871204_2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0" name="Google Shape;530;gca90871204_2_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a90871204_2_7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a90871204_2_7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8" name="Google Shape;538;gca90871204_2_7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3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p4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p4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1" name="Google Shape;551;p4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" name="Google Shape;557;p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p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3" name="Google Shape;563;p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1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  <a:defRPr sz="6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51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b="0" sz="1800" cap="none">
                <a:solidFill>
                  <a:schemeClr val="dk1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1" name="Google Shape;21;p5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1"/>
          <p:cNvSpPr txBox="1"/>
          <p:nvPr>
            <p:ph idx="11" type="ftr"/>
          </p:nvPr>
        </p:nvSpPr>
        <p:spPr>
          <a:xfrm>
            <a:off x="2416500" y="329307"/>
            <a:ext cx="49739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51"/>
          <p:cNvSpPr txBox="1"/>
          <p:nvPr>
            <p:ph idx="12" type="sldNum"/>
          </p:nvPr>
        </p:nvSpPr>
        <p:spPr>
          <a:xfrm>
            <a:off x="1437664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4" name="Google Shape;24;p51"/>
          <p:cNvCxnSpPr/>
          <p:nvPr/>
        </p:nvCxnSpPr>
        <p:spPr>
          <a:xfrm>
            <a:off x="2417780" y="3528542"/>
            <a:ext cx="863707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6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60"/>
          <p:cNvSpPr txBox="1"/>
          <p:nvPr>
            <p:ph idx="1" type="body"/>
          </p:nvPr>
        </p:nvSpPr>
        <p:spPr>
          <a:xfrm rot="5400000">
            <a:off x="4527910" y="-1060599"/>
            <a:ext cx="3450613" cy="96032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6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6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6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2" name="Google Shape;92;p60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61"/>
          <p:cNvSpPr txBox="1"/>
          <p:nvPr>
            <p:ph type="title"/>
          </p:nvPr>
        </p:nvSpPr>
        <p:spPr>
          <a:xfrm rot="5400000">
            <a:off x="7917038" y="2321047"/>
            <a:ext cx="4659889" cy="1615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61"/>
          <p:cNvSpPr txBox="1"/>
          <p:nvPr>
            <p:ph idx="1" type="body"/>
          </p:nvPr>
        </p:nvSpPr>
        <p:spPr>
          <a:xfrm rot="5400000">
            <a:off x="3029143" y="-785498"/>
            <a:ext cx="4659889" cy="78288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6" name="Google Shape;96;p61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61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61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99" name="Google Shape;99;p61"/>
          <p:cNvCxnSpPr/>
          <p:nvPr/>
        </p:nvCxnSpPr>
        <p:spPr>
          <a:xfrm>
            <a:off x="9439111" y="798973"/>
            <a:ext cx="0" cy="4659889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2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2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2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1" name="Google Shape;31;p52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3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53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5" name="Google Shape;35;p53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3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5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8" name="Google Shape;38;p53"/>
          <p:cNvCxnSpPr/>
          <p:nvPr/>
        </p:nvCxnSpPr>
        <p:spPr>
          <a:xfrm>
            <a:off x="1454239" y="3804985"/>
            <a:ext cx="8630446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54"/>
          <p:cNvSpPr txBox="1"/>
          <p:nvPr>
            <p:ph type="title"/>
          </p:nvPr>
        </p:nvSpPr>
        <p:spPr>
          <a:xfrm>
            <a:off x="1449217" y="804889"/>
            <a:ext cx="9605635" cy="105930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4"/>
          <p:cNvSpPr txBox="1"/>
          <p:nvPr>
            <p:ph idx="1" type="body"/>
          </p:nvPr>
        </p:nvSpPr>
        <p:spPr>
          <a:xfrm>
            <a:off x="1447331" y="2010878"/>
            <a:ext cx="4645152" cy="34485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4"/>
          <p:cNvSpPr txBox="1"/>
          <p:nvPr>
            <p:ph idx="2" type="body"/>
          </p:nvPr>
        </p:nvSpPr>
        <p:spPr>
          <a:xfrm>
            <a:off x="6413771" y="2017343"/>
            <a:ext cx="4645152" cy="34415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4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4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54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6" name="Google Shape;46;p54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55"/>
          <p:cNvSpPr txBox="1"/>
          <p:nvPr>
            <p:ph type="title"/>
          </p:nvPr>
        </p:nvSpPr>
        <p:spPr>
          <a:xfrm>
            <a:off x="1447191" y="804163"/>
            <a:ext cx="9607661" cy="1056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55"/>
          <p:cNvSpPr txBox="1"/>
          <p:nvPr>
            <p:ph idx="1" type="body"/>
          </p:nvPr>
        </p:nvSpPr>
        <p:spPr>
          <a:xfrm>
            <a:off x="1447191" y="2019549"/>
            <a:ext cx="4645152" cy="80194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0" name="Google Shape;50;p55"/>
          <p:cNvSpPr txBox="1"/>
          <p:nvPr>
            <p:ph idx="2" type="body"/>
          </p:nvPr>
        </p:nvSpPr>
        <p:spPr>
          <a:xfrm>
            <a:off x="1447191" y="2824269"/>
            <a:ext cx="4645152" cy="264445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1" name="Google Shape;51;p55"/>
          <p:cNvSpPr txBox="1"/>
          <p:nvPr>
            <p:ph idx="3" type="body"/>
          </p:nvPr>
        </p:nvSpPr>
        <p:spPr>
          <a:xfrm>
            <a:off x="6412362" y="2023003"/>
            <a:ext cx="4645152" cy="8022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200"/>
              <a:buNone/>
              <a:defRPr b="0" sz="2200" cap="none">
                <a:solidFill>
                  <a:schemeClr val="accen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52" name="Google Shape;52;p55"/>
          <p:cNvSpPr txBox="1"/>
          <p:nvPr>
            <p:ph idx="4" type="body"/>
          </p:nvPr>
        </p:nvSpPr>
        <p:spPr>
          <a:xfrm>
            <a:off x="6412362" y="2821491"/>
            <a:ext cx="4645152" cy="26373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53" name="Google Shape;53;p55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55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55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56" name="Google Shape;56;p55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56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56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56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62" name="Google Shape;62;p56"/>
          <p:cNvCxnSpPr/>
          <p:nvPr/>
        </p:nvCxnSpPr>
        <p:spPr>
          <a:xfrm>
            <a:off x="1453896" y="1847088"/>
            <a:ext cx="9607522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57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57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57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58"/>
          <p:cNvSpPr txBox="1"/>
          <p:nvPr>
            <p:ph type="title"/>
          </p:nvPr>
        </p:nvSpPr>
        <p:spPr>
          <a:xfrm>
            <a:off x="1444671" y="798973"/>
            <a:ext cx="3273099" cy="224711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Gill Sans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58"/>
          <p:cNvSpPr txBox="1"/>
          <p:nvPr>
            <p:ph idx="1" type="body"/>
          </p:nvPr>
        </p:nvSpPr>
        <p:spPr>
          <a:xfrm>
            <a:off x="5043714" y="798974"/>
            <a:ext cx="6012470" cy="46588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  <a:defRPr/>
            </a:lvl1pPr>
            <a:lvl2pPr indent="-3429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2pPr>
            <a:lvl3pPr indent="-3429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3pPr>
            <a:lvl4pPr indent="-3429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4pPr>
            <a:lvl5pPr indent="-3429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indent="-3429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70" name="Google Shape;70;p58"/>
          <p:cNvSpPr txBox="1"/>
          <p:nvPr>
            <p:ph idx="2" type="body"/>
          </p:nvPr>
        </p:nvSpPr>
        <p:spPr>
          <a:xfrm>
            <a:off x="1444671" y="3205491"/>
            <a:ext cx="3275013" cy="22481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1" name="Google Shape;71;p58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58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58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74" name="Google Shape;74;p58"/>
          <p:cNvCxnSpPr/>
          <p:nvPr/>
        </p:nvCxnSpPr>
        <p:spPr>
          <a:xfrm>
            <a:off x="1448280" y="3205491"/>
            <a:ext cx="3269490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oogle Shape;76;p59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77" name="Google Shape;77;p59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  <a:lin ang="5400000" scaled="0"/>
            </a:gradFill>
            <a:ln>
              <a:noFill/>
            </a:ln>
            <a:effectLst>
              <a:outerShdw blurRad="127000" sx="98000" rotWithShape="0" algn="tl" dir="4740000" dist="228600" sy="98000">
                <a:srgbClr val="000000">
                  <a:alpha val="33725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59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cap="flat" cmpd="sng" w="50800">
              <a:solidFill>
                <a:srgbClr val="191919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" name="Google Shape;79;p59"/>
          <p:cNvSpPr txBox="1"/>
          <p:nvPr>
            <p:ph type="title"/>
          </p:nvPr>
        </p:nvSpPr>
        <p:spPr>
          <a:xfrm>
            <a:off x="1451206" y="1129513"/>
            <a:ext cx="5532328" cy="18305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9"/>
          <p:cNvSpPr/>
          <p:nvPr>
            <p:ph idx="2" type="pic"/>
          </p:nvPr>
        </p:nvSpPr>
        <p:spPr>
          <a:xfrm>
            <a:off x="8124389" y="1122542"/>
            <a:ext cx="2791171" cy="386632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81" name="Google Shape;81;p59"/>
          <p:cNvSpPr txBox="1"/>
          <p:nvPr>
            <p:ph idx="1" type="body"/>
          </p:nvPr>
        </p:nvSpPr>
        <p:spPr>
          <a:xfrm>
            <a:off x="1450329" y="3145992"/>
            <a:ext cx="5524404" cy="20037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59"/>
          <p:cNvSpPr txBox="1"/>
          <p:nvPr>
            <p:ph idx="10" type="dt"/>
          </p:nvPr>
        </p:nvSpPr>
        <p:spPr>
          <a:xfrm>
            <a:off x="1447382" y="5469856"/>
            <a:ext cx="5527351" cy="32012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9"/>
          <p:cNvSpPr txBox="1"/>
          <p:nvPr>
            <p:ph idx="11" type="ftr"/>
          </p:nvPr>
        </p:nvSpPr>
        <p:spPr>
          <a:xfrm>
            <a:off x="1447382" y="318640"/>
            <a:ext cx="5541004" cy="32093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5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85" name="Google Shape;85;p59"/>
          <p:cNvCxnSpPr/>
          <p:nvPr/>
        </p:nvCxnSpPr>
        <p:spPr>
          <a:xfrm>
            <a:off x="1447382" y="3143605"/>
            <a:ext cx="5527351" cy="0"/>
          </a:xfrm>
          <a:prstGeom prst="straightConnector1">
            <a:avLst/>
          </a:prstGeom>
          <a:noFill/>
          <a:ln cap="flat" cmpd="sng" w="317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EBE9E6"/>
            </a:gs>
            <a:gs pos="100000">
              <a:srgbClr val="C9C5C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0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>
            <a:gsLst>
              <a:gs pos="0">
                <a:srgbClr val="DFDBD5">
                  <a:alpha val="0"/>
                </a:srgbClr>
              </a:gs>
              <a:gs pos="100000">
                <a:schemeClr val="lt2"/>
              </a:gs>
            </a:gsLst>
            <a:lin ang="54000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" name="Google Shape;11;p50"/>
          <p:cNvPicPr preferRelativeResize="0"/>
          <p:nvPr/>
        </p:nvPicPr>
        <p:blipFill rotWithShape="1">
          <a:blip r:embed="rId1">
            <a:alphaModFix/>
          </a:blip>
          <a:srcRect b="-1538" l="0" r="0" t="1538"/>
          <a:stretch/>
        </p:blipFill>
        <p:spPr>
          <a:xfrm>
            <a:off x="0" y="6126480"/>
            <a:ext cx="12192000" cy="7429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5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  <a:defRPr b="0" i="0" sz="3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3" name="Google Shape;13;p50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048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04800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04800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04800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04800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4" name="Google Shape;14;p50"/>
          <p:cNvSpPr txBox="1"/>
          <p:nvPr>
            <p:ph idx="10" type="dt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5" name="Google Shape;15;p50"/>
          <p:cNvSpPr txBox="1"/>
          <p:nvPr>
            <p:ph idx="11" type="ftr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888888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sp>
        <p:nvSpPr>
          <p:cNvPr id="16" name="Google Shape;16;p50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2800" u="none" cap="none" strike="noStrike">
                <a:solidFill>
                  <a:schemeClr val="accent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7" name="Google Shape;17;p50"/>
          <p:cNvCxnSpPr/>
          <p:nvPr/>
        </p:nvCxnSpPr>
        <p:spPr>
          <a:xfrm>
            <a:off x="0" y="6128413"/>
            <a:ext cx="12192000" cy="0"/>
          </a:xfrm>
          <a:prstGeom prst="straightConnector1">
            <a:avLst/>
          </a:prstGeom>
          <a:noFill/>
          <a:ln cap="flat" cmpd="sng" w="12700">
            <a:solidFill>
              <a:srgbClr val="000001">
                <a:alpha val="2000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sentiwordnet.isti.cnr.it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www.cs.uic.edu/~liub/FBS/sentiment-analysis.html" TargetMode="External"/><Relationship Id="rId4" Type="http://schemas.openxmlformats.org/officeDocument/2006/relationships/hyperlink" Target="http://www.cs.uic.edu/~liub/FBS/opinion-lexicon-English.rar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://sentiment.christopherpotts.net/lexicons.html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://www.google.com/products/catalog?hl=en&amp;q=hp+printer&amp;gs_upl=0l0l0l3005l0l0l0l0l0l0l0l0ll0l0&amp;bav=on.2,or.r_gc.r_pw.,cf.osb&amp;biw=845&amp;bih=543&amp;um=1&amp;ie=UTF-8&amp;tbm=shop&amp;cid=1773312189370889584&amp;sa=X&amp;ei=WvTYTpyBLemhiQK_l7j6CQ&amp;ved=0CKkBEOUNMAA" TargetMode="External"/><Relationship Id="rId4" Type="http://schemas.openxmlformats.org/officeDocument/2006/relationships/image" Target="../media/image4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7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8.png"/><Relationship Id="rId4" Type="http://schemas.openxmlformats.org/officeDocument/2006/relationships/image" Target="../media/image20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monkeylearn.com/sentiment-analysis-online" TargetMode="External"/><Relationship Id="rId4" Type="http://schemas.openxmlformats.org/officeDocument/2006/relationships/image" Target="../media/image5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Relationship Id="rId3" Type="http://schemas.openxmlformats.org/officeDocument/2006/relationships/image" Target="../media/image26.png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24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Relationship Id="rId3" Type="http://schemas.openxmlformats.org/officeDocument/2006/relationships/image" Target="../media/image25.png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1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"/>
          <p:cNvSpPr txBox="1"/>
          <p:nvPr>
            <p:ph type="ctrTitle"/>
          </p:nvPr>
        </p:nvSpPr>
        <p:spPr>
          <a:xfrm>
            <a:off x="2417779" y="802298"/>
            <a:ext cx="8637073" cy="2541431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Gill Sans"/>
              <a:buNone/>
            </a:pPr>
            <a:r>
              <a:rPr lang="en-US"/>
              <a:t>SENTIMENT ANALYSIS</a:t>
            </a:r>
            <a:endParaRPr/>
          </a:p>
        </p:txBody>
      </p:sp>
      <p:sp>
        <p:nvSpPr>
          <p:cNvPr id="105" name="Google Shape;105;p1"/>
          <p:cNvSpPr txBox="1"/>
          <p:nvPr>
            <p:ph idx="1" type="subTitle"/>
          </p:nvPr>
        </p:nvSpPr>
        <p:spPr>
          <a:xfrm>
            <a:off x="2417780" y="3531204"/>
            <a:ext cx="8637072" cy="97762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Natural Language Understanding - CSL 7340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GRANULARITY AND APPROACHES</a:t>
            </a:r>
            <a:endParaRPr/>
          </a:p>
        </p:txBody>
      </p:sp>
      <p:sp>
        <p:nvSpPr>
          <p:cNvPr id="170" name="Google Shape;170;p10"/>
          <p:cNvSpPr txBox="1"/>
          <p:nvPr>
            <p:ph idx="1" type="body"/>
          </p:nvPr>
        </p:nvSpPr>
        <p:spPr>
          <a:xfrm>
            <a:off x="1451580" y="2015732"/>
            <a:ext cx="2391216" cy="1641867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Word Level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Sentence Level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Text Level</a:t>
            </a:r>
            <a:endParaRPr/>
          </a:p>
        </p:txBody>
      </p:sp>
      <p:sp>
        <p:nvSpPr>
          <p:cNvPr id="171" name="Google Shape;171;p10"/>
          <p:cNvSpPr txBox="1"/>
          <p:nvPr/>
        </p:nvSpPr>
        <p:spPr>
          <a:xfrm>
            <a:off x="4398381" y="2015732"/>
            <a:ext cx="2129742" cy="1641868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Rule Based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Machine Learning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Mixed</a:t>
            </a:r>
            <a:endParaRPr/>
          </a:p>
        </p:txBody>
      </p:sp>
      <p:sp>
        <p:nvSpPr>
          <p:cNvPr id="172" name="Google Shape;172;p10"/>
          <p:cNvSpPr txBox="1"/>
          <p:nvPr/>
        </p:nvSpPr>
        <p:spPr>
          <a:xfrm>
            <a:off x="1451579" y="3833011"/>
            <a:ext cx="6705157" cy="1631216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Lexicon based approach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 lexicon which attaches sentiment information to each word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Positive Score + Negative Score + Neutral score = 1.0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RULE BASED - using LEXICONS</a:t>
            </a:r>
            <a:endParaRPr/>
          </a:p>
        </p:txBody>
      </p:sp>
      <p:sp>
        <p:nvSpPr>
          <p:cNvPr id="178" name="Google Shape;178;p1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Sentence &lt;w1, w2, w3,…, wn&gt; -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Total Positive score - </a:t>
            </a:r>
            <a:r>
              <a:rPr lang="en-US">
                <a:latin typeface="Gulim"/>
                <a:ea typeface="Gulim"/>
                <a:cs typeface="Gulim"/>
                <a:sym typeface="Gulim"/>
              </a:rPr>
              <a:t>∑</a:t>
            </a:r>
            <a:r>
              <a:rPr lang="en-US"/>
              <a:t>P(w</a:t>
            </a:r>
            <a:r>
              <a:rPr baseline="-25000" lang="en-US"/>
              <a:t>i</a:t>
            </a:r>
            <a:r>
              <a:rPr lang="en-US"/>
              <a:t>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Total Negative score – </a:t>
            </a:r>
            <a:r>
              <a:rPr lang="en-US">
                <a:latin typeface="Gulim"/>
                <a:ea typeface="Gulim"/>
                <a:cs typeface="Gulim"/>
                <a:sym typeface="Gulim"/>
              </a:rPr>
              <a:t>∑</a:t>
            </a:r>
            <a:r>
              <a:rPr lang="en-US"/>
              <a:t>N(w</a:t>
            </a:r>
            <a:r>
              <a:rPr baseline="-25000" lang="en-US"/>
              <a:t>i</a:t>
            </a:r>
            <a:r>
              <a:rPr lang="en-US"/>
              <a:t>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Total Neutral score – </a:t>
            </a:r>
            <a:r>
              <a:rPr lang="en-US">
                <a:latin typeface="Gulim"/>
                <a:ea typeface="Gulim"/>
                <a:cs typeface="Gulim"/>
                <a:sym typeface="Gulim"/>
              </a:rPr>
              <a:t>∑</a:t>
            </a:r>
            <a:r>
              <a:rPr lang="en-US"/>
              <a:t>O(w</a:t>
            </a:r>
            <a:r>
              <a:rPr baseline="-25000" lang="en-US"/>
              <a:t>i</a:t>
            </a:r>
            <a:r>
              <a:rPr lang="en-US"/>
              <a:t>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Sentiment class = argmax</a:t>
            </a:r>
            <a:r>
              <a:rPr baseline="-25000" lang="en-US"/>
              <a:t>j </a:t>
            </a:r>
            <a:r>
              <a:rPr lang="en-US"/>
              <a:t>(Pos, Neg, Obj)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id="179" name="Google Shape;17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07825" y="2007485"/>
            <a:ext cx="4457700" cy="3467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2"/>
          <p:cNvSpPr txBox="1"/>
          <p:nvPr>
            <p:ph type="title"/>
          </p:nvPr>
        </p:nvSpPr>
        <p:spPr>
          <a:xfrm>
            <a:off x="613459" y="124428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SENTIWORDNET</a:t>
            </a:r>
            <a:endParaRPr/>
          </a:p>
        </p:txBody>
      </p:sp>
      <p:sp>
        <p:nvSpPr>
          <p:cNvPr id="185" name="Google Shape;185;p12"/>
          <p:cNvSpPr txBox="1"/>
          <p:nvPr>
            <p:ph idx="1" type="body"/>
          </p:nvPr>
        </p:nvSpPr>
        <p:spPr>
          <a:xfrm>
            <a:off x="914400" y="1092200"/>
            <a:ext cx="105664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1" marL="60958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133"/>
              <a:buNone/>
            </a:pPr>
            <a:r>
              <a:rPr lang="en-US" sz="2133">
                <a:solidFill>
                  <a:srgbClr val="28817A"/>
                </a:solidFill>
              </a:rPr>
              <a:t>Stefano Baccianella, Andrea Esuli, and Fabrizio Sebastiani. 2010 SENTIWORDNET 3.0: An Enhanced Lexical Resource for Sentiment Analysis and Opinion Mining. LREC-2010</a:t>
            </a:r>
            <a:endParaRPr/>
          </a:p>
          <a:p>
            <a:pPr indent="-457189" lvl="1" marL="457189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3200"/>
              <a:buChar char="•"/>
            </a:pPr>
            <a:r>
              <a:rPr lang="en-US" sz="3200"/>
              <a:t>Home page: </a:t>
            </a:r>
            <a:r>
              <a:rPr lang="en-US" u="sng">
                <a:solidFill>
                  <a:schemeClr val="hlink"/>
                </a:solidFill>
                <a:hlinkClick r:id="rId3"/>
              </a:rPr>
              <a:t>http://sentiwordnet.isti.cnr.it/</a:t>
            </a:r>
            <a:endParaRPr/>
          </a:p>
          <a:p>
            <a:pPr indent="-457189" lvl="1" marL="457189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Char char="•"/>
            </a:pPr>
            <a:r>
              <a:rPr lang="en-US"/>
              <a:t>All WordNet synsets automatically annotated for degrees of positivity, negativity, and neutrality/objectiveness</a:t>
            </a:r>
            <a:endParaRPr/>
          </a:p>
          <a:p>
            <a:pPr indent="-457189" lvl="1" marL="457189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Char char="•"/>
            </a:pPr>
            <a:r>
              <a:rPr lang="en-US"/>
              <a:t> [estimable(J,3)] “may be computed or estimated” </a:t>
            </a:r>
            <a:endParaRPr/>
          </a:p>
          <a:p>
            <a:pPr indent="0" lvl="1" marL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</a:pPr>
            <a:r>
              <a:rPr lang="en-US">
                <a:latin typeface="Courier"/>
                <a:ea typeface="Courier"/>
                <a:cs typeface="Courier"/>
                <a:sym typeface="Courier"/>
              </a:rPr>
              <a:t>	Pos  0   Neg 0   Obj 1 </a:t>
            </a:r>
            <a:endParaRPr/>
          </a:p>
          <a:p>
            <a:pPr indent="-457189" lvl="1" marL="457189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Char char="•"/>
            </a:pPr>
            <a:r>
              <a:rPr lang="en-US"/>
              <a:t>[estimable(J,1)] “deserving of respect or high regard” </a:t>
            </a:r>
            <a:endParaRPr/>
          </a:p>
          <a:p>
            <a:pPr indent="0" lvl="1" marL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</a:pPr>
            <a:r>
              <a:rPr lang="en-US">
                <a:latin typeface="Courier"/>
                <a:ea typeface="Courier"/>
                <a:cs typeface="Courier"/>
                <a:sym typeface="Courier"/>
              </a:rPr>
              <a:t>	Pos .75  Neg 0   Obj .25 </a:t>
            </a:r>
            <a:endParaRPr/>
          </a:p>
          <a:p>
            <a:pPr indent="-342889" lvl="1" marL="457189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rgbClr val="CC0000"/>
              </a:buClr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ca90871204_2_36"/>
          <p:cNvSpPr txBox="1"/>
          <p:nvPr>
            <p:ph type="title"/>
          </p:nvPr>
        </p:nvSpPr>
        <p:spPr>
          <a:xfrm>
            <a:off x="172954" y="107094"/>
            <a:ext cx="9603300" cy="10491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Textblob</a:t>
            </a:r>
            <a:endParaRPr/>
          </a:p>
        </p:txBody>
      </p:sp>
      <p:pic>
        <p:nvPicPr>
          <p:cNvPr id="192" name="Google Shape;192;gca90871204_2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150" y="858150"/>
            <a:ext cx="11424973" cy="572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5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BING LIU OPINION LEXICON</a:t>
            </a:r>
            <a:endParaRPr/>
          </a:p>
        </p:txBody>
      </p:sp>
      <p:sp>
        <p:nvSpPr>
          <p:cNvPr id="198" name="Google Shape;198;p15"/>
          <p:cNvSpPr txBox="1"/>
          <p:nvPr>
            <p:ph idx="1" type="body"/>
          </p:nvPr>
        </p:nvSpPr>
        <p:spPr>
          <a:xfrm>
            <a:off x="406400" y="2413000"/>
            <a:ext cx="11379300" cy="44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u="sng">
                <a:solidFill>
                  <a:schemeClr val="hlink"/>
                </a:solidFill>
                <a:hlinkClick r:id="rId3"/>
              </a:rPr>
              <a:t>Bing Liu's Page on Opinion Mining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 u="sng">
                <a:solidFill>
                  <a:schemeClr val="hlink"/>
                </a:solidFill>
                <a:hlinkClick r:id="rId4"/>
              </a:rPr>
              <a:t>http://www.cs.uic.edu/~liub/FBS/opinion-lexicon-English.rar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6786 words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2006 positive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4783 negative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sp>
        <p:nvSpPr>
          <p:cNvPr id="199" name="Google Shape;199;p15"/>
          <p:cNvSpPr txBox="1"/>
          <p:nvPr/>
        </p:nvSpPr>
        <p:spPr>
          <a:xfrm>
            <a:off x="2012394" y="1498601"/>
            <a:ext cx="10217039" cy="4205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rgbClr val="28817A"/>
                </a:solidFill>
                <a:latin typeface="Gill Sans"/>
                <a:ea typeface="Gill Sans"/>
                <a:cs typeface="Gill Sans"/>
                <a:sym typeface="Gill Sans"/>
              </a:rPr>
              <a:t>Minqing Hu and Bing Liu. Mining and Summarizing Customer Reviews. ACM SIGKDD-2004.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6"/>
          <p:cNvSpPr txBox="1"/>
          <p:nvPr>
            <p:ph type="title"/>
          </p:nvPr>
        </p:nvSpPr>
        <p:spPr>
          <a:xfrm>
            <a:off x="1828800" y="177800"/>
            <a:ext cx="102616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DISAGREEMENTS BETWEEN POLARITY LEXICONS</a:t>
            </a:r>
            <a:endParaRPr/>
          </a:p>
        </p:txBody>
      </p:sp>
      <p:graphicFrame>
        <p:nvGraphicFramePr>
          <p:cNvPr id="205" name="Google Shape;205;p16"/>
          <p:cNvGraphicFramePr/>
          <p:nvPr/>
        </p:nvGraphicFramePr>
        <p:xfrm>
          <a:off x="304800" y="2015348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{3DD2AD6F-843F-4AC6-B8E4-57B1110C7272}</a:tableStyleId>
              </a:tblPr>
              <a:tblGrid>
                <a:gridCol w="2438400"/>
                <a:gridCol w="2235200"/>
                <a:gridCol w="2108875"/>
                <a:gridCol w="2608650"/>
                <a:gridCol w="2191275"/>
              </a:tblGrid>
              <a:tr h="853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Opinion Lexicon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General</a:t>
                      </a:r>
                      <a:r>
                        <a:rPr lang="en-US" sz="2400"/>
                        <a:t> Inquirer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SentiWordNet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LIWC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94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MPQA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33/5402</a:t>
                      </a: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 </a:t>
                      </a:r>
                      <a:r>
                        <a:rPr b="1" lang="en-US" sz="2400"/>
                        <a:t>(0.6%)</a:t>
                      </a:r>
                      <a:endParaRPr b="1"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49/2867 </a:t>
                      </a:r>
                      <a:r>
                        <a:rPr b="1" lang="en-US" sz="2400"/>
                        <a:t>(2%)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1127/4214 </a:t>
                      </a:r>
                      <a:r>
                        <a:rPr b="1" lang="en-US" sz="2400"/>
                        <a:t>(27%)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12/363 </a:t>
                      </a:r>
                      <a:r>
                        <a:rPr b="1" lang="en-US" sz="2400"/>
                        <a:t>(3%)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853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Opinion Lexicon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32/2411</a:t>
                      </a:r>
                      <a:r>
                        <a:rPr lang="en-US" sz="2400"/>
                        <a:t> </a:t>
                      </a:r>
                      <a:r>
                        <a:rPr b="1" lang="en-US" sz="2400"/>
                        <a:t>(1%)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1004/3994</a:t>
                      </a:r>
                      <a:r>
                        <a:rPr lang="en-US" sz="2400"/>
                        <a:t> </a:t>
                      </a:r>
                      <a:r>
                        <a:rPr b="1" lang="en-US" sz="2400"/>
                        <a:t>(25%)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9/403 </a:t>
                      </a:r>
                      <a:r>
                        <a:rPr b="1" lang="en-US" sz="2400"/>
                        <a:t>(2%)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853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General Inquirer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520/2306 </a:t>
                      </a:r>
                      <a:r>
                        <a:rPr b="1" lang="en-US" sz="2400"/>
                        <a:t>(23%)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1/204</a:t>
                      </a:r>
                      <a:r>
                        <a:rPr lang="en-US" sz="2400"/>
                        <a:t> </a:t>
                      </a:r>
                      <a:r>
                        <a:rPr b="1" lang="en-US" sz="2400"/>
                        <a:t>(0.5%)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94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SentiWordNet</a:t>
                      </a:r>
                      <a:endParaRPr b="1"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solidFill>
                            <a:srgbClr val="42527C"/>
                          </a:solidFill>
                        </a:rPr>
                        <a:t>174/694 </a:t>
                      </a:r>
                      <a:r>
                        <a:rPr b="1" lang="en-US" sz="2400"/>
                        <a:t>(25%)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94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LIWC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</a:tr>
            </a:tbl>
          </a:graphicData>
        </a:graphic>
      </p:graphicFrame>
      <p:sp>
        <p:nvSpPr>
          <p:cNvPr id="206" name="Google Shape;206;p16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7" name="Google Shape;207;p16"/>
          <p:cNvSpPr txBox="1"/>
          <p:nvPr/>
        </p:nvSpPr>
        <p:spPr>
          <a:xfrm>
            <a:off x="3149601" y="1295401"/>
            <a:ext cx="564269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Christopher Potts, </a:t>
            </a:r>
            <a:r>
              <a:rPr lang="en-US" sz="2400" u="sng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Sentiment Tutorial</a:t>
            </a: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, 2011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"/>
          <p:cNvSpPr txBox="1"/>
          <p:nvPr>
            <p:ph type="title"/>
          </p:nvPr>
        </p:nvSpPr>
        <p:spPr>
          <a:xfrm>
            <a:off x="1524000" y="254001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IMDB DATA IN THE PANG AND LEE DATABASE</a:t>
            </a:r>
            <a:endParaRPr/>
          </a:p>
        </p:txBody>
      </p:sp>
      <p:sp>
        <p:nvSpPr>
          <p:cNvPr id="213" name="Google Shape;213;p17"/>
          <p:cNvSpPr txBox="1"/>
          <p:nvPr>
            <p:ph idx="1" type="body"/>
          </p:nvPr>
        </p:nvSpPr>
        <p:spPr>
          <a:xfrm>
            <a:off x="0" y="1812499"/>
            <a:ext cx="6604000" cy="4990618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when _star wars_ came out some twenty years ago , the image of traveling throughout the stars has become a commonplace image . […]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when han solo goes light speed , the stars change to bright lines , going towards the viewer in lines that converge at an invisible point .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cool . 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400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_october sky_ offers a much simpler image–that of a single white dot , traveling horizontally across the night sky .   [. . . ]</a:t>
            </a:r>
            <a:endParaRPr/>
          </a:p>
        </p:txBody>
      </p:sp>
      <p:sp>
        <p:nvSpPr>
          <p:cNvPr id="214" name="Google Shape;214;p17"/>
          <p:cNvSpPr txBox="1"/>
          <p:nvPr/>
        </p:nvSpPr>
        <p:spPr>
          <a:xfrm>
            <a:off x="6660588" y="1955125"/>
            <a:ext cx="5384800" cy="48768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“ snake eyes ” is the most aggravating kind of movie : the kind that shows so much potential then becomes unbelievably disappointing . </a:t>
            </a:r>
            <a:endParaRPr/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it’s not just because this is a brian depalma film , and since he’s a great director and one who’s films are always greeted with at least some fanfare . </a:t>
            </a:r>
            <a:endParaRPr/>
          </a:p>
          <a:p>
            <a:pPr indent="0" lvl="0" marL="0" marR="0" rtl="0" algn="l">
              <a:spcBef>
                <a:spcPts val="48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and it’s not even because this was a film starring nicolas cage and since he gives a brauvara performance , this film is hardly worth his talents . </a:t>
            </a:r>
            <a:endParaRPr/>
          </a:p>
        </p:txBody>
      </p:sp>
      <p:sp>
        <p:nvSpPr>
          <p:cNvPr id="215" name="Google Shape;215;p17"/>
          <p:cNvSpPr txBox="1"/>
          <p:nvPr/>
        </p:nvSpPr>
        <p:spPr>
          <a:xfrm>
            <a:off x="2743201" y="1397001"/>
            <a:ext cx="64633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3366FF"/>
                </a:solidFill>
                <a:latin typeface="Arial"/>
                <a:ea typeface="Arial"/>
                <a:cs typeface="Arial"/>
                <a:sym typeface="Arial"/>
              </a:rPr>
              <a:t>✓</a:t>
            </a:r>
            <a:endParaRPr sz="4800">
              <a:solidFill>
                <a:srgbClr val="3366FF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6" name="Google Shape;216;p17"/>
          <p:cNvSpPr txBox="1"/>
          <p:nvPr/>
        </p:nvSpPr>
        <p:spPr>
          <a:xfrm>
            <a:off x="8940801" y="1397001"/>
            <a:ext cx="688009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✗</a:t>
            </a:r>
            <a:endParaRPr sz="4800">
              <a:solidFill>
                <a:srgbClr val="FF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0" y="4680850"/>
            <a:ext cx="870900" cy="450900"/>
          </a:xfrm>
          <a:prstGeom prst="rect">
            <a:avLst/>
          </a:prstGeom>
          <a:noFill/>
          <a:ln cap="flat" cmpd="sng" w="952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7"/>
          <p:cNvSpPr/>
          <p:nvPr/>
        </p:nvSpPr>
        <p:spPr>
          <a:xfrm>
            <a:off x="6686950" y="3141300"/>
            <a:ext cx="3545700" cy="466500"/>
          </a:xfrm>
          <a:prstGeom prst="rect">
            <a:avLst/>
          </a:prstGeom>
          <a:noFill/>
          <a:ln cap="flat" cmpd="sng" w="952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TOKEN-BASED CLASSIFICATION  </a:t>
            </a:r>
            <a:endParaRPr/>
          </a:p>
        </p:txBody>
      </p:sp>
      <p:sp>
        <p:nvSpPr>
          <p:cNvPr id="224" name="Google Shape;224;p18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85000" lnSpcReduction="20000"/>
          </a:bodyPr>
          <a:lstStyle/>
          <a:p>
            <a:pPr indent="-228603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Tokenization</a:t>
            </a:r>
            <a:endParaRPr/>
          </a:p>
          <a:p>
            <a:pPr indent="-228603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Feature Extraction</a:t>
            </a:r>
            <a:endParaRPr/>
          </a:p>
          <a:p>
            <a:pPr indent="-228603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Classification using different classifiers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Naïve Bayes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MaxEnt</a:t>
            </a:r>
            <a:endParaRPr sz="3200"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SVM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REMINDER: NAÏVE BAYES</a:t>
            </a:r>
            <a:endParaRPr/>
          </a:p>
        </p:txBody>
      </p:sp>
      <p:pic>
        <p:nvPicPr>
          <p:cNvPr id="230" name="Google Shape;23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24051" y="4038601"/>
            <a:ext cx="6523567" cy="1902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20800" y="2006600"/>
            <a:ext cx="8534400" cy="15394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"/>
          <p:cNvSpPr txBox="1"/>
          <p:nvPr>
            <p:ph type="title"/>
          </p:nvPr>
        </p:nvSpPr>
        <p:spPr>
          <a:xfrm>
            <a:off x="509286" y="482078"/>
            <a:ext cx="11215868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971"/>
              <a:buFont typeface="Gill Sans"/>
              <a:buNone/>
            </a:pPr>
            <a:r>
              <a:rPr lang="en-US" sz="3466"/>
              <a:t>BINARIZED (BOOLEAN FEATURE)  MULTINOMIAL NAÏVE BAYES</a:t>
            </a:r>
            <a:endParaRPr/>
          </a:p>
        </p:txBody>
      </p:sp>
      <p:sp>
        <p:nvSpPr>
          <p:cNvPr id="237" name="Google Shape;237;p20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Intuition: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For sentiment (and probably for other text classification domains)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Word occurrence may matter more than word frequency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occurrence of the word </a:t>
            </a:r>
            <a:r>
              <a:rPr i="1" lang="en-US" sz="2400"/>
              <a:t>fantastic</a:t>
            </a:r>
            <a:r>
              <a:rPr lang="en-US" sz="2400"/>
              <a:t> tells us a lot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The fact that it occurs 5 times may not tell us much more.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Boolean Multinomial Naïve Bayes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400"/>
              <a:buChar char="•"/>
            </a:pPr>
            <a:r>
              <a:rPr lang="en-US" sz="2400"/>
              <a:t>Clips all the word counts in each document at 1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POSITIVE OR NEGATIVE MOVIE REVIEW?</a:t>
            </a:r>
            <a:endParaRPr/>
          </a:p>
        </p:txBody>
      </p:sp>
      <p:sp>
        <p:nvSpPr>
          <p:cNvPr id="111" name="Google Shape;111;p2"/>
          <p:cNvSpPr txBox="1"/>
          <p:nvPr>
            <p:ph idx="1" type="body"/>
          </p:nvPr>
        </p:nvSpPr>
        <p:spPr>
          <a:xfrm>
            <a:off x="1016000" y="1803400"/>
            <a:ext cx="10566400" cy="44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unbelievably disappointing 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Full of zany characters and richly applied satire, and some great plot twists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this is the greatest screwball comedy ever filmed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 It was pathetic. The worst part about it was the boxing scenes.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</p:txBody>
      </p:sp>
      <p:pic>
        <p:nvPicPr>
          <p:cNvPr descr="Thumbs-down-icon.png" id="112" name="Google Shape;112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0933" y="4774235"/>
            <a:ext cx="745067" cy="6715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umbs-up-icon.png" id="113" name="Google Shape;113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933" y="2569203"/>
            <a:ext cx="789104" cy="7111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umbs-down-icon.png" id="114" name="Google Shape;114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3200" y="1803400"/>
            <a:ext cx="745067" cy="67150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umbs-up-icon.png" id="115" name="Google Shape;115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70933" y="3615979"/>
            <a:ext cx="789104" cy="711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1"/>
          <p:cNvSpPr txBox="1"/>
          <p:nvPr>
            <p:ph type="title"/>
          </p:nvPr>
        </p:nvSpPr>
        <p:spPr>
          <a:xfrm>
            <a:off x="592528" y="221724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BOOLEAN MULTINOMIAL NAÏVE BAYES: LEARNING</a:t>
            </a:r>
            <a:endParaRPr/>
          </a:p>
        </p:txBody>
      </p:sp>
      <p:sp>
        <p:nvSpPr>
          <p:cNvPr id="243" name="Google Shape;243;p21"/>
          <p:cNvSpPr txBox="1"/>
          <p:nvPr>
            <p:ph idx="1" type="body"/>
          </p:nvPr>
        </p:nvSpPr>
        <p:spPr>
          <a:xfrm>
            <a:off x="171049" y="3576275"/>
            <a:ext cx="5607300" cy="26796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933"/>
              <a:buChar char="•"/>
            </a:pP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Calculate 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aseline="-25000"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667"/>
              <a:buChar char="•"/>
            </a:pPr>
            <a:r>
              <a:rPr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each </a:t>
            </a:r>
            <a:r>
              <a:rPr i="1"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aseline="-25000" i="1"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 </a:t>
            </a:r>
            <a:r>
              <a:rPr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 </a:t>
            </a:r>
            <a:r>
              <a:rPr i="1"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lang="en-US" sz="2667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do</a:t>
            </a:r>
            <a:endParaRPr/>
          </a:p>
          <a:p>
            <a:pPr indent="0" lvl="2" marL="1066773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rPr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docs</a:t>
            </a:r>
            <a:r>
              <a:rPr baseline="-25000"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←</a:t>
            </a:r>
            <a:r>
              <a:rPr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docs with  class =</a:t>
            </a:r>
            <a:r>
              <a:rPr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</a:t>
            </a:r>
            <a:r>
              <a:rPr baseline="-25000" i="1" lang="en-US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endParaRPr baseline="-25000" i="1">
              <a:latin typeface="Calibri"/>
              <a:ea typeface="Calibri"/>
              <a:cs typeface="Calibri"/>
              <a:sym typeface="Calibri"/>
            </a:endParaRPr>
          </a:p>
          <a:p>
            <a:pPr indent="-42354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933"/>
              <a:buNone/>
            </a:pPr>
            <a:r>
              <a:t/>
            </a:r>
            <a:endParaRPr sz="2933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4" name="Google Shape;24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95125" y="4859332"/>
            <a:ext cx="4267202" cy="98949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45" name="Google Shape;245;p21"/>
          <p:cNvGrpSpPr/>
          <p:nvPr/>
        </p:nvGrpSpPr>
        <p:grpSpPr>
          <a:xfrm>
            <a:off x="5621294" y="1985710"/>
            <a:ext cx="6221879" cy="4186332"/>
            <a:chOff x="4315428" y="1626322"/>
            <a:chExt cx="4666526" cy="2613191"/>
          </a:xfrm>
        </p:grpSpPr>
        <p:pic>
          <p:nvPicPr>
            <p:cNvPr id="246" name="Google Shape;246;p2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4876800" y="3453578"/>
              <a:ext cx="3606053" cy="785935"/>
            </a:xfrm>
            <a:prstGeom prst="rect">
              <a:avLst/>
            </a:prstGeom>
            <a:solidFill>
              <a:schemeClr val="lt1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</p:pic>
        <p:sp>
          <p:nvSpPr>
            <p:cNvPr id="247" name="Google Shape;247;p21"/>
            <p:cNvSpPr txBox="1"/>
            <p:nvPr/>
          </p:nvSpPr>
          <p:spPr>
            <a:xfrm>
              <a:off x="4315428" y="1626322"/>
              <a:ext cx="4666526" cy="1203466"/>
            </a:xfrm>
            <a:prstGeom prst="rect">
              <a:avLst/>
            </a:prstGeom>
            <a:solidFill>
              <a:schemeClr val="lt1"/>
            </a:solidFill>
            <a:ln cap="flat" cmpd="sng" w="15875">
              <a:solidFill>
                <a:schemeClr val="accen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60950" lIns="121900" spcFirstLastPara="1" rIns="121900" wrap="square" tIns="60950">
              <a:noAutofit/>
            </a:bodyPr>
            <a:lstStyle/>
            <a:p>
              <a:pPr indent="-228600" lvl="1" marL="6858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667"/>
                <a:buFont typeface="Times"/>
                <a:buChar char="•"/>
              </a:pP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Text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← single doc containing all 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docs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</a:t>
              </a:r>
              <a:endParaRPr b="0" baseline="-25000" i="1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  <a:p>
              <a:pPr indent="-228600" lvl="1" marL="685800" marR="0" rtl="0" algn="l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2667"/>
                <a:buFont typeface="Times"/>
                <a:buChar char="•"/>
              </a:pP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For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each word 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 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Vocabulary</a:t>
              </a:r>
              <a:endParaRPr/>
            </a:p>
            <a:p>
              <a:pPr indent="0" lvl="2" marL="1066773" marR="0" rtl="0" algn="l">
                <a:spcBef>
                  <a:spcPts val="0"/>
                </a:spcBef>
                <a:spcAft>
                  <a:spcPts val="0"/>
                </a:spcAft>
                <a:buClr>
                  <a:srgbClr val="CC0000"/>
                </a:buClr>
                <a:buSzPts val="2667"/>
                <a:buFont typeface="Times"/>
                <a:buNone/>
              </a:pP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   n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← # of occurrences of 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w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k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in </a:t>
              </a:r>
              <a:r>
                <a:rPr b="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Text</a:t>
              </a:r>
              <a:r>
                <a:rPr b="0" baseline="-25000" i="1" lang="en-US" sz="2667" u="none" cap="none" strike="noStrike">
                  <a:solidFill>
                    <a:schemeClr val="dk1"/>
                  </a:solidFill>
                  <a:latin typeface="Calibri"/>
                  <a:ea typeface="Calibri"/>
                  <a:cs typeface="Calibri"/>
                  <a:sym typeface="Calibri"/>
                </a:rPr>
                <a:t>j</a:t>
              </a:r>
              <a:endParaRPr b="0" baseline="-25000" i="1" sz="2667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8" name="Google Shape;248;p21"/>
          <p:cNvSpPr txBox="1"/>
          <p:nvPr/>
        </p:nvSpPr>
        <p:spPr>
          <a:xfrm>
            <a:off x="181350" y="1364729"/>
            <a:ext cx="7213500" cy="5079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933"/>
              <a:buFont typeface="Times"/>
              <a:buChar char="•"/>
            </a:pP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training corpus, extract </a:t>
            </a:r>
            <a:r>
              <a:rPr i="1" lang="en-US" sz="2933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Vocabulary</a:t>
            </a:r>
            <a:endParaRPr sz="293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1"/>
          <p:cNvSpPr txBox="1"/>
          <p:nvPr/>
        </p:nvSpPr>
        <p:spPr>
          <a:xfrm>
            <a:off x="6328418" y="4148132"/>
            <a:ext cx="4808100" cy="7113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933"/>
              <a:buFont typeface="Times"/>
              <a:buChar char="•"/>
            </a:pP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Calculate 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</a:t>
            </a:r>
            <a:r>
              <a:rPr baseline="-25000"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</a:t>
            </a:r>
            <a:r>
              <a:rPr baseline="-25000"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i="1"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293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terms</a:t>
            </a:r>
            <a:endParaRPr/>
          </a:p>
        </p:txBody>
      </p:sp>
      <p:sp>
        <p:nvSpPr>
          <p:cNvPr id="250" name="Google Shape;250;p21"/>
          <p:cNvSpPr txBox="1"/>
          <p:nvPr/>
        </p:nvSpPr>
        <p:spPr>
          <a:xfrm>
            <a:off x="181338" y="1985701"/>
            <a:ext cx="5294700" cy="14775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60950" lIns="121900" spcFirstLastPara="1" rIns="121900" wrap="square" tIns="60950">
            <a:noAutofit/>
          </a:bodyPr>
          <a:lstStyle/>
          <a:p>
            <a:pPr indent="-228600" lvl="1" marL="6858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Remove duplicates in each doc:</a:t>
            </a:r>
            <a:endParaRPr/>
          </a:p>
          <a:p>
            <a:pPr indent="-228600" lvl="2" marL="1028700" marR="0" rtl="0" algn="l">
              <a:spcBef>
                <a:spcPts val="0"/>
              </a:spcBef>
              <a:spcAft>
                <a:spcPts val="0"/>
              </a:spcAft>
              <a:buClr>
                <a:srgbClr val="CC0000"/>
              </a:buClr>
              <a:buSzPts val="2400"/>
              <a:buFont typeface="Time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For each word type w in doc</a:t>
            </a:r>
            <a:r>
              <a:rPr b="0" baseline="-2500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</a:t>
            </a: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  <a:endParaRPr/>
          </a:p>
          <a:p>
            <a:pPr indent="-228600" lvl="3" marL="13716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Times"/>
              <a:buChar char="•"/>
            </a:pPr>
            <a:r>
              <a:rPr b="0" i="0" lang="en-US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Retain only a single instance of w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BOOLEAN MULTINOMIAL NAÏVE BAYES</a:t>
            </a:r>
            <a:br>
              <a:rPr lang="en-US"/>
            </a:br>
            <a:r>
              <a:rPr lang="en-US"/>
              <a:t> ON A TEST DOCUMENT </a:t>
            </a:r>
            <a:r>
              <a:rPr i="1" lang="en-US"/>
              <a:t>D</a:t>
            </a:r>
            <a:endParaRPr/>
          </a:p>
        </p:txBody>
      </p:sp>
      <p:sp>
        <p:nvSpPr>
          <p:cNvPr id="256" name="Google Shape;256;p2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First remove all duplicate words from </a:t>
            </a:r>
            <a:r>
              <a:rPr i="1" lang="en-US"/>
              <a:t>d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Then compute NB using the same equation: </a:t>
            </a:r>
            <a:endParaRPr/>
          </a:p>
        </p:txBody>
      </p:sp>
      <p:pic>
        <p:nvPicPr>
          <p:cNvPr id="257" name="Google Shape;257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5200" y="3515173"/>
            <a:ext cx="7620000" cy="1374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26"/>
          <p:cNvSpPr txBox="1"/>
          <p:nvPr>
            <p:ph type="title"/>
          </p:nvPr>
        </p:nvSpPr>
        <p:spPr>
          <a:xfrm>
            <a:off x="1183213" y="322875"/>
            <a:ext cx="10363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ANALYZING THE POLARITY OF EACH WORD IN IMDB</a:t>
            </a:r>
            <a:endParaRPr/>
          </a:p>
        </p:txBody>
      </p:sp>
      <p:sp>
        <p:nvSpPr>
          <p:cNvPr id="264" name="Google Shape;264;p26"/>
          <p:cNvSpPr txBox="1"/>
          <p:nvPr>
            <p:ph idx="1" type="body"/>
          </p:nvPr>
        </p:nvSpPr>
        <p:spPr>
          <a:xfrm>
            <a:off x="1109867" y="2015732"/>
            <a:ext cx="9603300" cy="3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How likely is each word to appear in each sentiment class?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Count(“bad”) in 1-star, 2-star, 3-star, etc.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But can’t use raw counts: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Instead, </a:t>
            </a:r>
            <a:r>
              <a:rPr b="1" lang="en-US"/>
              <a:t>likelihood: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Make them comparable between words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b="1" lang="en-US"/>
              <a:t>Scaled likelihood:</a:t>
            </a:r>
            <a:endParaRPr/>
          </a:p>
        </p:txBody>
      </p:sp>
      <p:pic>
        <p:nvPicPr>
          <p:cNvPr descr="imdb-bad-counts.png" id="265" name="Google Shape;265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34400" y="2107975"/>
            <a:ext cx="3657600" cy="365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46084" y="3572934"/>
            <a:ext cx="3437467" cy="1134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72283" y="4945901"/>
            <a:ext cx="1678432" cy="13187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SEMI-SUPERVISED LEARNING OF LEXICONS</a:t>
            </a:r>
            <a:endParaRPr/>
          </a:p>
        </p:txBody>
      </p:sp>
      <p:sp>
        <p:nvSpPr>
          <p:cNvPr id="273" name="Google Shape;273;p27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7045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Use a small amount of information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A few labeled examples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A few hand-built patterns</a:t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To bootstrap a lexicon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INTUITION FOR IDENTIFYING WORD POLARITY</a:t>
            </a:r>
            <a:endParaRPr/>
          </a:p>
        </p:txBody>
      </p:sp>
      <p:sp>
        <p:nvSpPr>
          <p:cNvPr id="279" name="Google Shape;279;p28"/>
          <p:cNvSpPr txBox="1"/>
          <p:nvPr>
            <p:ph idx="1" type="body"/>
          </p:nvPr>
        </p:nvSpPr>
        <p:spPr>
          <a:xfrm>
            <a:off x="406400" y="2222661"/>
            <a:ext cx="113792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37045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Adjectives conjoined by “</a:t>
            </a:r>
            <a:r>
              <a:rPr i="1" lang="en-US" sz="3733"/>
              <a:t>and</a:t>
            </a:r>
            <a:r>
              <a:rPr lang="en-US" sz="3733"/>
              <a:t>” have same polarity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solidFill>
                  <a:srgbClr val="0000FF"/>
                </a:solidFill>
              </a:rPr>
              <a:t>Fair </a:t>
            </a:r>
            <a:r>
              <a:rPr b="1" lang="en-US" sz="3200">
                <a:solidFill>
                  <a:srgbClr val="0000FF"/>
                </a:solidFill>
              </a:rPr>
              <a:t>and</a:t>
            </a:r>
            <a:r>
              <a:rPr lang="en-US" sz="3200">
                <a:solidFill>
                  <a:srgbClr val="0000FF"/>
                </a:solidFill>
              </a:rPr>
              <a:t> legitimate, corrupt </a:t>
            </a:r>
            <a:r>
              <a:rPr b="1" lang="en-US" sz="3200">
                <a:solidFill>
                  <a:srgbClr val="0000FF"/>
                </a:solidFill>
              </a:rPr>
              <a:t>and</a:t>
            </a:r>
            <a:r>
              <a:rPr lang="en-US" sz="3200">
                <a:solidFill>
                  <a:srgbClr val="0000FF"/>
                </a:solidFill>
              </a:rPr>
              <a:t> brutal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solidFill>
                  <a:srgbClr val="0000FF"/>
                </a:solidFill>
              </a:rPr>
              <a:t>*fair </a:t>
            </a:r>
            <a:r>
              <a:rPr b="1" lang="en-US" sz="3200">
                <a:solidFill>
                  <a:srgbClr val="0000FF"/>
                </a:solidFill>
              </a:rPr>
              <a:t>and</a:t>
            </a:r>
            <a:r>
              <a:rPr lang="en-US" sz="3200">
                <a:solidFill>
                  <a:srgbClr val="0000FF"/>
                </a:solidFill>
              </a:rPr>
              <a:t> brutal, *corrupt </a:t>
            </a:r>
            <a:r>
              <a:rPr b="1" lang="en-US" sz="3200">
                <a:solidFill>
                  <a:srgbClr val="0000FF"/>
                </a:solidFill>
              </a:rPr>
              <a:t>and</a:t>
            </a:r>
            <a:r>
              <a:rPr lang="en-US" sz="3200">
                <a:solidFill>
                  <a:srgbClr val="0000FF"/>
                </a:solidFill>
              </a:rPr>
              <a:t> legitimate</a:t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Adjectives conjoined by “</a:t>
            </a:r>
            <a:r>
              <a:rPr i="1" lang="en-US" sz="3733"/>
              <a:t>but</a:t>
            </a:r>
            <a:r>
              <a:rPr lang="en-US" sz="3733"/>
              <a:t>” do not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>
                <a:solidFill>
                  <a:srgbClr val="0000FF"/>
                </a:solidFill>
              </a:rPr>
              <a:t>fair </a:t>
            </a:r>
            <a:r>
              <a:rPr b="1" lang="en-US" sz="3200">
                <a:solidFill>
                  <a:srgbClr val="0000FF"/>
                </a:solidFill>
              </a:rPr>
              <a:t>but </a:t>
            </a:r>
            <a:r>
              <a:rPr lang="en-US" sz="3200">
                <a:solidFill>
                  <a:srgbClr val="0000FF"/>
                </a:solidFill>
              </a:rPr>
              <a:t>brutal</a:t>
            </a:r>
            <a:endParaRPr/>
          </a:p>
          <a:p>
            <a:pPr indent="-101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None/>
            </a:pPr>
            <a:r>
              <a:t/>
            </a:r>
            <a:endParaRPr b="1">
              <a:solidFill>
                <a:srgbClr val="990099"/>
              </a:solidFill>
            </a:endParaRPr>
          </a:p>
        </p:txBody>
      </p:sp>
      <p:sp>
        <p:nvSpPr>
          <p:cNvPr id="280" name="Google Shape;280;p28"/>
          <p:cNvSpPr txBox="1"/>
          <p:nvPr>
            <p:ph idx="12" type="sldNum"/>
          </p:nvPr>
        </p:nvSpPr>
        <p:spPr>
          <a:xfrm>
            <a:off x="406400" y="6172200"/>
            <a:ext cx="2641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br>
              <a:rPr lang="en-US"/>
            </a:br>
            <a:r>
              <a:rPr lang="en-US"/>
              <a:t>EXAMPLE - STEP 1</a:t>
            </a:r>
            <a:endParaRPr/>
          </a:p>
        </p:txBody>
      </p:sp>
      <p:sp>
        <p:nvSpPr>
          <p:cNvPr id="286" name="Google Shape;286;p29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7500" lnSpcReduction="20000"/>
          </a:bodyPr>
          <a:lstStyle/>
          <a:p>
            <a:pPr indent="-228604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Label </a:t>
            </a:r>
            <a:r>
              <a:rPr b="1" lang="en-US" sz="3733"/>
              <a:t>seed set </a:t>
            </a:r>
            <a:r>
              <a:rPr lang="en-US" sz="3733"/>
              <a:t>of 1336 adjectives </a:t>
            </a:r>
            <a:r>
              <a:rPr lang="en-US" sz="2667">
                <a:solidFill>
                  <a:srgbClr val="99A7C9"/>
                </a:solidFill>
              </a:rPr>
              <a:t>(all &gt;20 in 21 million word WSJ corpus)</a:t>
            </a:r>
            <a:endParaRPr sz="3733">
              <a:solidFill>
                <a:srgbClr val="99A7C9"/>
              </a:solidFill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657 positive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adequate central clever famous intelligent remarkable reputed sensitive slender thriving…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679 negative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contagious drunken ignorant lanky listless primitive strident troublesome unresolved unsuspecting…</a:t>
            </a:r>
            <a:endParaRPr/>
          </a:p>
          <a:p>
            <a:pPr indent="-14986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1" name="Google Shape;291;p30"/>
          <p:cNvGrpSpPr/>
          <p:nvPr/>
        </p:nvGrpSpPr>
        <p:grpSpPr>
          <a:xfrm>
            <a:off x="508000" y="2514601"/>
            <a:ext cx="9347200" cy="4313969"/>
            <a:chOff x="381000" y="1885950"/>
            <a:chExt cx="7010400" cy="3235477"/>
          </a:xfrm>
        </p:grpSpPr>
        <p:pic>
          <p:nvPicPr>
            <p:cNvPr descr="nice1.tiff" id="292" name="Google Shape;292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381000" y="1885950"/>
              <a:ext cx="7010400" cy="82815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descr="nice2.tiff" id="293" name="Google Shape;293;p3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381000" y="2661138"/>
              <a:ext cx="7010400" cy="2460289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4" name="Google Shape;294;p30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STEP 2</a:t>
            </a:r>
            <a:endParaRPr/>
          </a:p>
        </p:txBody>
      </p:sp>
      <p:sp>
        <p:nvSpPr>
          <p:cNvPr id="295" name="Google Shape;295;p30"/>
          <p:cNvSpPr txBox="1"/>
          <p:nvPr>
            <p:ph idx="1" type="body"/>
          </p:nvPr>
        </p:nvSpPr>
        <p:spPr>
          <a:xfrm>
            <a:off x="406350" y="1736100"/>
            <a:ext cx="11379300" cy="44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7045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Expand seed set to conjoined adjectives</a:t>
            </a:r>
            <a:endParaRPr sz="3200"/>
          </a:p>
          <a:p>
            <a:pPr indent="-1270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  <p:sp>
        <p:nvSpPr>
          <p:cNvPr id="296" name="Google Shape;296;p30"/>
          <p:cNvSpPr/>
          <p:nvPr/>
        </p:nvSpPr>
        <p:spPr>
          <a:xfrm>
            <a:off x="9956800" y="4038600"/>
            <a:ext cx="1828800" cy="508000"/>
          </a:xfrm>
          <a:prstGeom prst="rect">
            <a:avLst/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nice, helpful</a:t>
            </a:r>
            <a:endParaRPr/>
          </a:p>
        </p:txBody>
      </p:sp>
      <p:sp>
        <p:nvSpPr>
          <p:cNvPr id="297" name="Google Shape;297;p30"/>
          <p:cNvSpPr/>
          <p:nvPr/>
        </p:nvSpPr>
        <p:spPr>
          <a:xfrm>
            <a:off x="10160000" y="5461000"/>
            <a:ext cx="1828800" cy="508000"/>
          </a:xfrm>
          <a:prstGeom prst="rect">
            <a:avLst/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nice, classy</a:t>
            </a:r>
            <a:endParaRPr/>
          </a:p>
        </p:txBody>
      </p:sp>
      <p:sp>
        <p:nvSpPr>
          <p:cNvPr id="298" name="Google Shape;298;p30"/>
          <p:cNvSpPr/>
          <p:nvPr/>
        </p:nvSpPr>
        <p:spPr>
          <a:xfrm>
            <a:off x="7112000" y="3530600"/>
            <a:ext cx="2235200" cy="5080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299" name="Google Shape;299;p30"/>
          <p:cNvSpPr/>
          <p:nvPr/>
        </p:nvSpPr>
        <p:spPr>
          <a:xfrm>
            <a:off x="7063872" y="3588976"/>
            <a:ext cx="2336800" cy="5588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00" name="Google Shape;300;p30"/>
          <p:cNvSpPr/>
          <p:nvPr/>
        </p:nvSpPr>
        <p:spPr>
          <a:xfrm>
            <a:off x="2032000" y="5156200"/>
            <a:ext cx="2336800" cy="558800"/>
          </a:xfrm>
          <a:prstGeom prst="ellipse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STEP 3</a:t>
            </a:r>
            <a:endParaRPr/>
          </a:p>
        </p:txBody>
      </p:sp>
      <p:sp>
        <p:nvSpPr>
          <p:cNvPr id="306" name="Google Shape;306;p31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Supervised classifier assigns “polarity similarity” to each word pair, resulting in graph:</a:t>
            </a:r>
            <a:endParaRPr/>
          </a:p>
        </p:txBody>
      </p:sp>
      <p:sp>
        <p:nvSpPr>
          <p:cNvPr id="307" name="Google Shape;307;p31"/>
          <p:cNvSpPr/>
          <p:nvPr/>
        </p:nvSpPr>
        <p:spPr>
          <a:xfrm>
            <a:off x="5080000" y="5765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classy</a:t>
            </a:r>
            <a:endParaRPr/>
          </a:p>
        </p:txBody>
      </p:sp>
      <p:sp>
        <p:nvSpPr>
          <p:cNvPr id="308" name="Google Shape;308;p31"/>
          <p:cNvSpPr/>
          <p:nvPr/>
        </p:nvSpPr>
        <p:spPr>
          <a:xfrm>
            <a:off x="1625600" y="4241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nice</a:t>
            </a:r>
            <a:endParaRPr/>
          </a:p>
        </p:txBody>
      </p:sp>
      <p:sp>
        <p:nvSpPr>
          <p:cNvPr id="309" name="Google Shape;309;p31"/>
          <p:cNvSpPr/>
          <p:nvPr/>
        </p:nvSpPr>
        <p:spPr>
          <a:xfrm>
            <a:off x="3657600" y="33274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helpful</a:t>
            </a:r>
            <a:endParaRPr/>
          </a:p>
        </p:txBody>
      </p:sp>
      <p:sp>
        <p:nvSpPr>
          <p:cNvPr id="310" name="Google Shape;310;p31"/>
          <p:cNvSpPr/>
          <p:nvPr/>
        </p:nvSpPr>
        <p:spPr>
          <a:xfrm>
            <a:off x="2336800" y="5765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fair</a:t>
            </a:r>
            <a:endParaRPr/>
          </a:p>
        </p:txBody>
      </p:sp>
      <p:sp>
        <p:nvSpPr>
          <p:cNvPr id="311" name="Google Shape;311;p31"/>
          <p:cNvSpPr/>
          <p:nvPr/>
        </p:nvSpPr>
        <p:spPr>
          <a:xfrm>
            <a:off x="7416800" y="30226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brutal</a:t>
            </a:r>
            <a:endParaRPr/>
          </a:p>
        </p:txBody>
      </p:sp>
      <p:sp>
        <p:nvSpPr>
          <p:cNvPr id="312" name="Google Shape;312;p31"/>
          <p:cNvSpPr/>
          <p:nvPr/>
        </p:nvSpPr>
        <p:spPr>
          <a:xfrm>
            <a:off x="9448800" y="40386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irrational</a:t>
            </a:r>
            <a:endParaRPr/>
          </a:p>
        </p:txBody>
      </p:sp>
      <p:sp>
        <p:nvSpPr>
          <p:cNvPr id="313" name="Google Shape;313;p31"/>
          <p:cNvSpPr/>
          <p:nvPr/>
        </p:nvSpPr>
        <p:spPr>
          <a:xfrm>
            <a:off x="6908800" y="41402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corrupt</a:t>
            </a:r>
            <a:endParaRPr/>
          </a:p>
        </p:txBody>
      </p:sp>
      <p:cxnSp>
        <p:nvCxnSpPr>
          <p:cNvPr id="314" name="Google Shape;314;p31"/>
          <p:cNvCxnSpPr>
            <a:stCxn id="311" idx="2"/>
            <a:endCxn id="313" idx="0"/>
          </p:cNvCxnSpPr>
          <p:nvPr/>
        </p:nvCxnSpPr>
        <p:spPr>
          <a:xfrm flipH="1">
            <a:off x="7823300" y="3530600"/>
            <a:ext cx="507900" cy="6096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5" name="Google Shape;315;p31"/>
          <p:cNvCxnSpPr>
            <a:stCxn id="308" idx="2"/>
            <a:endCxn id="307" idx="0"/>
          </p:cNvCxnSpPr>
          <p:nvPr/>
        </p:nvCxnSpPr>
        <p:spPr>
          <a:xfrm>
            <a:off x="2540000" y="4749800"/>
            <a:ext cx="3454500" cy="10161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6" name="Google Shape;316;p31"/>
          <p:cNvCxnSpPr>
            <a:stCxn id="308" idx="2"/>
            <a:endCxn id="310" idx="0"/>
          </p:cNvCxnSpPr>
          <p:nvPr/>
        </p:nvCxnSpPr>
        <p:spPr>
          <a:xfrm>
            <a:off x="2540000" y="4749800"/>
            <a:ext cx="711300" cy="10161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7" name="Google Shape;317;p31"/>
          <p:cNvCxnSpPr>
            <a:stCxn id="310" idx="0"/>
            <a:endCxn id="313" idx="2"/>
          </p:cNvCxnSpPr>
          <p:nvPr/>
        </p:nvCxnSpPr>
        <p:spPr>
          <a:xfrm flipH="1" rot="10800000">
            <a:off x="3251200" y="4648300"/>
            <a:ext cx="4572000" cy="11175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38100">
            <a:solidFill>
              <a:srgbClr val="CC0000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18" name="Google Shape;318;p31"/>
          <p:cNvCxnSpPr>
            <a:stCxn id="312" idx="0"/>
            <a:endCxn id="311" idx="2"/>
          </p:cNvCxnSpPr>
          <p:nvPr/>
        </p:nvCxnSpPr>
        <p:spPr>
          <a:xfrm rot="10800000">
            <a:off x="8331300" y="3530700"/>
            <a:ext cx="2031900" cy="5079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19" name="Google Shape;319;p31"/>
          <p:cNvCxnSpPr>
            <a:stCxn id="309" idx="2"/>
            <a:endCxn id="308" idx="0"/>
          </p:cNvCxnSpPr>
          <p:nvPr/>
        </p:nvCxnSpPr>
        <p:spPr>
          <a:xfrm flipH="1">
            <a:off x="2540100" y="3835400"/>
            <a:ext cx="2031900" cy="4065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20" name="Google Shape;320;p31"/>
          <p:cNvCxnSpPr>
            <a:stCxn id="309" idx="3"/>
            <a:endCxn id="311" idx="1"/>
          </p:cNvCxnSpPr>
          <p:nvPr/>
        </p:nvCxnSpPr>
        <p:spPr>
          <a:xfrm flipH="1" rot="10800000">
            <a:off x="5486400" y="3276600"/>
            <a:ext cx="1930500" cy="3048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CC0000"/>
            </a:solidFill>
            <a:prstDash val="dash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2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STEP 4</a:t>
            </a:r>
            <a:endParaRPr/>
          </a:p>
        </p:txBody>
      </p:sp>
      <p:sp>
        <p:nvSpPr>
          <p:cNvPr id="326" name="Google Shape;326;p32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Clustering for partitioning the graph into two</a:t>
            </a:r>
            <a:endParaRPr/>
          </a:p>
        </p:txBody>
      </p:sp>
      <p:sp>
        <p:nvSpPr>
          <p:cNvPr id="327" name="Google Shape;327;p32"/>
          <p:cNvSpPr/>
          <p:nvPr/>
        </p:nvSpPr>
        <p:spPr>
          <a:xfrm>
            <a:off x="5080000" y="5765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classy</a:t>
            </a:r>
            <a:endParaRPr/>
          </a:p>
        </p:txBody>
      </p:sp>
      <p:sp>
        <p:nvSpPr>
          <p:cNvPr id="328" name="Google Shape;328;p32"/>
          <p:cNvSpPr/>
          <p:nvPr/>
        </p:nvSpPr>
        <p:spPr>
          <a:xfrm>
            <a:off x="1625600" y="4241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nice</a:t>
            </a:r>
            <a:endParaRPr/>
          </a:p>
        </p:txBody>
      </p:sp>
      <p:sp>
        <p:nvSpPr>
          <p:cNvPr id="329" name="Google Shape;329;p32"/>
          <p:cNvSpPr/>
          <p:nvPr/>
        </p:nvSpPr>
        <p:spPr>
          <a:xfrm>
            <a:off x="3657600" y="33274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helpful</a:t>
            </a:r>
            <a:endParaRPr/>
          </a:p>
        </p:txBody>
      </p:sp>
      <p:sp>
        <p:nvSpPr>
          <p:cNvPr id="330" name="Google Shape;330;p32"/>
          <p:cNvSpPr/>
          <p:nvPr/>
        </p:nvSpPr>
        <p:spPr>
          <a:xfrm>
            <a:off x="2336800" y="57658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fair</a:t>
            </a:r>
            <a:endParaRPr/>
          </a:p>
        </p:txBody>
      </p:sp>
      <p:sp>
        <p:nvSpPr>
          <p:cNvPr id="331" name="Google Shape;331;p32"/>
          <p:cNvSpPr/>
          <p:nvPr/>
        </p:nvSpPr>
        <p:spPr>
          <a:xfrm>
            <a:off x="7416800" y="30226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brutal</a:t>
            </a:r>
            <a:endParaRPr/>
          </a:p>
        </p:txBody>
      </p:sp>
      <p:sp>
        <p:nvSpPr>
          <p:cNvPr id="332" name="Google Shape;332;p32"/>
          <p:cNvSpPr/>
          <p:nvPr/>
        </p:nvSpPr>
        <p:spPr>
          <a:xfrm>
            <a:off x="9448800" y="40386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irrational</a:t>
            </a:r>
            <a:endParaRPr/>
          </a:p>
        </p:txBody>
      </p:sp>
      <p:sp>
        <p:nvSpPr>
          <p:cNvPr id="333" name="Google Shape;333;p32"/>
          <p:cNvSpPr/>
          <p:nvPr/>
        </p:nvSpPr>
        <p:spPr>
          <a:xfrm>
            <a:off x="6908800" y="4140200"/>
            <a:ext cx="1828800" cy="508000"/>
          </a:xfrm>
          <a:prstGeom prst="rect">
            <a:avLst/>
          </a:prstGeom>
          <a:solidFill>
            <a:srgbClr val="EBE9E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corrupt</a:t>
            </a:r>
            <a:endParaRPr/>
          </a:p>
        </p:txBody>
      </p:sp>
      <p:cxnSp>
        <p:nvCxnSpPr>
          <p:cNvPr id="334" name="Google Shape;334;p32"/>
          <p:cNvCxnSpPr>
            <a:stCxn id="331" idx="2"/>
            <a:endCxn id="333" idx="0"/>
          </p:cNvCxnSpPr>
          <p:nvPr/>
        </p:nvCxnSpPr>
        <p:spPr>
          <a:xfrm flipH="1">
            <a:off x="7823300" y="3530600"/>
            <a:ext cx="507900" cy="6096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5" name="Google Shape;335;p32"/>
          <p:cNvCxnSpPr>
            <a:stCxn id="328" idx="2"/>
            <a:endCxn id="327" idx="0"/>
          </p:cNvCxnSpPr>
          <p:nvPr/>
        </p:nvCxnSpPr>
        <p:spPr>
          <a:xfrm>
            <a:off x="2540000" y="4749800"/>
            <a:ext cx="3454500" cy="10161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6" name="Google Shape;336;p32"/>
          <p:cNvCxnSpPr>
            <a:stCxn id="328" idx="2"/>
            <a:endCxn id="330" idx="0"/>
          </p:cNvCxnSpPr>
          <p:nvPr/>
        </p:nvCxnSpPr>
        <p:spPr>
          <a:xfrm>
            <a:off x="2540000" y="4749800"/>
            <a:ext cx="711300" cy="10161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7" name="Google Shape;337;p32"/>
          <p:cNvCxnSpPr>
            <a:stCxn id="330" idx="0"/>
            <a:endCxn id="333" idx="2"/>
          </p:cNvCxnSpPr>
          <p:nvPr/>
        </p:nvCxnSpPr>
        <p:spPr>
          <a:xfrm flipH="1" rot="10800000">
            <a:off x="3251200" y="4648300"/>
            <a:ext cx="4572000" cy="11175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38100">
            <a:solidFill>
              <a:srgbClr val="CC0000"/>
            </a:solidFill>
            <a:prstDash val="dash"/>
            <a:miter lim="800000"/>
            <a:headEnd len="sm" w="sm" type="none"/>
            <a:tailEnd len="sm" w="sm" type="none"/>
          </a:ln>
        </p:spPr>
      </p:cxnSp>
      <p:cxnSp>
        <p:nvCxnSpPr>
          <p:cNvPr id="338" name="Google Shape;338;p32"/>
          <p:cNvCxnSpPr>
            <a:stCxn id="332" idx="0"/>
            <a:endCxn id="331" idx="2"/>
          </p:cNvCxnSpPr>
          <p:nvPr/>
        </p:nvCxnSpPr>
        <p:spPr>
          <a:xfrm rot="10800000">
            <a:off x="8331300" y="3530700"/>
            <a:ext cx="2031900" cy="5079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39" name="Google Shape;339;p32"/>
          <p:cNvCxnSpPr>
            <a:stCxn id="329" idx="2"/>
            <a:endCxn id="328" idx="0"/>
          </p:cNvCxnSpPr>
          <p:nvPr/>
        </p:nvCxnSpPr>
        <p:spPr>
          <a:xfrm flipH="1">
            <a:off x="2540100" y="3835400"/>
            <a:ext cx="2031900" cy="4065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28575">
            <a:solidFill>
              <a:srgbClr val="008000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340" name="Google Shape;340;p32"/>
          <p:cNvCxnSpPr>
            <a:stCxn id="329" idx="3"/>
            <a:endCxn id="331" idx="1"/>
          </p:cNvCxnSpPr>
          <p:nvPr/>
        </p:nvCxnSpPr>
        <p:spPr>
          <a:xfrm flipH="1" rot="10800000">
            <a:off x="5486400" y="3276600"/>
            <a:ext cx="1930500" cy="304800"/>
          </a:xfrm>
          <a:prstGeom prst="straightConnector1">
            <a:avLst/>
          </a:prstGeom>
          <a:gradFill>
            <a:gsLst>
              <a:gs pos="0">
                <a:srgbClr val="A50021"/>
              </a:gs>
              <a:gs pos="100000">
                <a:schemeClr val="dk1"/>
              </a:gs>
            </a:gsLst>
            <a:lin ang="0" scaled="0"/>
          </a:gradFill>
          <a:ln cap="flat" cmpd="sng" w="57150">
            <a:solidFill>
              <a:srgbClr val="CC0000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341" name="Google Shape;341;p32"/>
          <p:cNvSpPr/>
          <p:nvPr/>
        </p:nvSpPr>
        <p:spPr>
          <a:xfrm rot="1080000">
            <a:off x="1368864" y="2985839"/>
            <a:ext cx="5629715" cy="3833011"/>
          </a:xfrm>
          <a:prstGeom prst="ellipse">
            <a:avLst/>
          </a:prstGeom>
          <a:noFill/>
          <a:ln cap="flat" cmpd="sng" w="5715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42" name="Google Shape;342;p32"/>
          <p:cNvSpPr/>
          <p:nvPr/>
        </p:nvSpPr>
        <p:spPr>
          <a:xfrm>
            <a:off x="6807200" y="2616200"/>
            <a:ext cx="4876800" cy="2743200"/>
          </a:xfrm>
          <a:prstGeom prst="ellipse">
            <a:avLst/>
          </a:prstGeom>
          <a:noFill/>
          <a:ln cap="flat" cmpd="sng" w="57150">
            <a:solidFill>
              <a:srgbClr val="7B6F5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343" name="Google Shape;343;p32"/>
          <p:cNvSpPr txBox="1"/>
          <p:nvPr/>
        </p:nvSpPr>
        <p:spPr>
          <a:xfrm>
            <a:off x="2438400" y="2819400"/>
            <a:ext cx="66396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+</a:t>
            </a:r>
            <a:endParaRPr/>
          </a:p>
        </p:txBody>
      </p:sp>
      <p:sp>
        <p:nvSpPr>
          <p:cNvPr id="344" name="Google Shape;344;p32"/>
          <p:cNvSpPr txBox="1"/>
          <p:nvPr/>
        </p:nvSpPr>
        <p:spPr>
          <a:xfrm>
            <a:off x="10058400" y="2717800"/>
            <a:ext cx="450764" cy="10772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-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3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OUTPUT POLARITY LEXICON</a:t>
            </a:r>
            <a:endParaRPr/>
          </a:p>
        </p:txBody>
      </p:sp>
      <p:sp>
        <p:nvSpPr>
          <p:cNvPr id="350" name="Google Shape;350;p33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Positive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bold decisive disturbing generous good honest important large mature patient peaceful positive proud sound stimulating straightforward strange talented vigorous witty…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Negative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ambiguous cautious cynical evasive harmful hypocritical inefficient insecure irrational irresponsible minor outspoken pleasant reckless risky selfish tedious unsupported vulnerable wasteful…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/>
          <p:nvPr>
            <p:ph type="title"/>
          </p:nvPr>
        </p:nvSpPr>
        <p:spPr>
          <a:xfrm>
            <a:off x="1828800" y="177800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GOOGLE PRODUCT SEARCH</a:t>
            </a:r>
            <a:endParaRPr/>
          </a:p>
        </p:txBody>
      </p:sp>
      <p:sp>
        <p:nvSpPr>
          <p:cNvPr id="121" name="Google Shape;121;p3"/>
          <p:cNvSpPr txBox="1"/>
          <p:nvPr>
            <p:ph idx="1" type="body"/>
          </p:nvPr>
        </p:nvSpPr>
        <p:spPr>
          <a:xfrm>
            <a:off x="3149600" y="1803400"/>
            <a:ext cx="11379200" cy="44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a</a:t>
            </a:r>
            <a:endParaRPr/>
          </a:p>
        </p:txBody>
      </p:sp>
      <p:pic>
        <p:nvPicPr>
          <p:cNvPr descr="googleproductsearch.tiff" id="122" name="Google Shape;122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7600" y="927101"/>
            <a:ext cx="9956799" cy="51428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OUTPUT POLARITY LEXICON</a:t>
            </a:r>
            <a:endParaRPr/>
          </a:p>
        </p:txBody>
      </p:sp>
      <p:sp>
        <p:nvSpPr>
          <p:cNvPr id="356" name="Google Shape;356;p34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Positive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bold decisive </a:t>
            </a:r>
            <a:r>
              <a:rPr b="1" lang="en-US">
                <a:solidFill>
                  <a:srgbClr val="4C6E79"/>
                </a:solidFill>
              </a:rPr>
              <a:t>disturbing</a:t>
            </a:r>
            <a:r>
              <a:rPr lang="en-US">
                <a:solidFill>
                  <a:srgbClr val="4C6E79"/>
                </a:solidFill>
              </a:rPr>
              <a:t> </a:t>
            </a:r>
            <a:r>
              <a:rPr lang="en-US"/>
              <a:t>generous good honest important large mature patient peaceful positive proud sound stimulating straightforward </a:t>
            </a:r>
            <a:r>
              <a:rPr b="1" lang="en-US">
                <a:solidFill>
                  <a:srgbClr val="4C6E79"/>
                </a:solidFill>
              </a:rPr>
              <a:t>strange</a:t>
            </a:r>
            <a:r>
              <a:rPr lang="en-US">
                <a:solidFill>
                  <a:srgbClr val="4C6E79"/>
                </a:solidFill>
              </a:rPr>
              <a:t> </a:t>
            </a:r>
            <a:r>
              <a:rPr lang="en-US"/>
              <a:t>talented vigorous witty…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Negative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ambiguous </a:t>
            </a:r>
            <a:r>
              <a:rPr b="1" lang="en-US">
                <a:solidFill>
                  <a:srgbClr val="4C6E79"/>
                </a:solidFill>
              </a:rPr>
              <a:t>cautious</a:t>
            </a:r>
            <a:r>
              <a:rPr lang="en-US">
                <a:solidFill>
                  <a:srgbClr val="4C6E79"/>
                </a:solidFill>
              </a:rPr>
              <a:t> </a:t>
            </a:r>
            <a:r>
              <a:rPr lang="en-US"/>
              <a:t>cynical evasive harmful hypocritical inefficient insecure irrational irresponsible minor </a:t>
            </a:r>
            <a:r>
              <a:rPr b="1" lang="en-US">
                <a:solidFill>
                  <a:srgbClr val="4C6E79"/>
                </a:solidFill>
              </a:rPr>
              <a:t>outspoken</a:t>
            </a:r>
            <a:r>
              <a:rPr lang="en-US">
                <a:solidFill>
                  <a:srgbClr val="4C6E79"/>
                </a:solidFill>
              </a:rPr>
              <a:t> </a:t>
            </a:r>
            <a:r>
              <a:rPr b="1" lang="en-US">
                <a:solidFill>
                  <a:srgbClr val="4C6E79"/>
                </a:solidFill>
              </a:rPr>
              <a:t>pleasant</a:t>
            </a:r>
            <a:r>
              <a:rPr lang="en-US">
                <a:solidFill>
                  <a:srgbClr val="4C6E79"/>
                </a:solidFill>
              </a:rPr>
              <a:t> </a:t>
            </a:r>
            <a:r>
              <a:rPr lang="en-US"/>
              <a:t>reckless risky selfish tedious unsupported vulnerable wasteful…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ca90871204_2_53"/>
          <p:cNvSpPr txBox="1"/>
          <p:nvPr>
            <p:ph type="title"/>
          </p:nvPr>
        </p:nvSpPr>
        <p:spPr>
          <a:xfrm>
            <a:off x="1451579" y="804519"/>
            <a:ext cx="96033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Problem - How to handle negation and Valence  </a:t>
            </a:r>
            <a:endParaRPr/>
          </a:p>
        </p:txBody>
      </p:sp>
      <p:sp>
        <p:nvSpPr>
          <p:cNvPr id="362" name="Google Shape;362;gca90871204_2_53"/>
          <p:cNvSpPr txBox="1"/>
          <p:nvPr>
            <p:ph idx="1" type="body"/>
          </p:nvPr>
        </p:nvSpPr>
        <p:spPr>
          <a:xfrm>
            <a:off x="406350" y="1483750"/>
            <a:ext cx="11379300" cy="40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t/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This movie is not at all watchable</a:t>
            </a:r>
            <a:endParaRPr sz="2000"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This movie is not watchable</a:t>
            </a:r>
            <a:endParaRPr sz="2000">
              <a:latin typeface="Courier"/>
              <a:ea typeface="Courier"/>
              <a:cs typeface="Courier"/>
              <a:sym typeface="Courier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This movie is just watchable</a:t>
            </a:r>
            <a:endParaRPr sz="2000">
              <a:latin typeface="Courier"/>
              <a:ea typeface="Courier"/>
              <a:cs typeface="Courier"/>
              <a:sym typeface="Courier"/>
            </a:endParaRPr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This movie is watchable 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Which words to use?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Only adjectives?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All words? - How to handle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6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EXTRACT TWO-WORD PHRASES WITH ADJECTIVES</a:t>
            </a:r>
            <a:endParaRPr/>
          </a:p>
        </p:txBody>
      </p:sp>
      <p:graphicFrame>
        <p:nvGraphicFramePr>
          <p:cNvPr id="368" name="Google Shape;368;p36"/>
          <p:cNvGraphicFramePr/>
          <p:nvPr/>
        </p:nvGraphicFramePr>
        <p:xfrm>
          <a:off x="508000" y="20066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{3DD2AD6F-843F-4AC6-B8E4-57B1110C7272}</a:tableStyleId>
              </a:tblPr>
              <a:tblGrid>
                <a:gridCol w="3793075"/>
                <a:gridCol w="3793075"/>
                <a:gridCol w="3793075"/>
              </a:tblGrid>
              <a:tr h="1097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First Word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Second Word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Third Word</a:t>
                      </a:r>
                      <a:r>
                        <a:rPr lang="en-US" sz="3200"/>
                        <a:t>  (not extracted)</a:t>
                      </a:r>
                      <a:endParaRPr sz="3200"/>
                    </a:p>
                  </a:txBody>
                  <a:tcPr marT="60950" marB="60950" marR="121925" marL="121925"/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NN or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RB,</a:t>
                      </a:r>
                      <a:r>
                        <a:rPr lang="en-US" sz="3200"/>
                        <a:t> RBR, RBS</a:t>
                      </a:r>
                      <a:endParaRPr sz="32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Not NN nor NNS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Not NN or NNS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NN or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Nor NN nor</a:t>
                      </a: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 NNS</a:t>
                      </a:r>
                      <a:endParaRPr sz="3200">
                        <a:solidFill>
                          <a:srgbClr val="28817A"/>
                        </a:solidFill>
                      </a:endParaRPr>
                    </a:p>
                  </a:txBody>
                  <a:tcPr marT="60950" marB="60950" marR="121925" marL="121925"/>
                </a:tc>
              </a:tr>
              <a:tr h="609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RB, RBR, or RBS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/>
                        <a:t>VB, VBD, VBN, VBG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200">
                          <a:solidFill>
                            <a:srgbClr val="28817A"/>
                          </a:solidFill>
                        </a:rPr>
                        <a:t>anything</a:t>
                      </a:r>
                      <a:endParaRPr/>
                    </a:p>
                  </a:txBody>
                  <a:tcPr marT="60950" marB="60950" marR="121925" marL="121925"/>
                </a:tc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5"/>
          <p:cNvSpPr txBox="1"/>
          <p:nvPr>
            <p:ph type="title"/>
          </p:nvPr>
        </p:nvSpPr>
        <p:spPr>
          <a:xfrm>
            <a:off x="1215342" y="455592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TURNEY ALGORITHM</a:t>
            </a:r>
            <a:endParaRPr/>
          </a:p>
        </p:txBody>
      </p:sp>
      <p:sp>
        <p:nvSpPr>
          <p:cNvPr id="374" name="Google Shape;374;p35"/>
          <p:cNvSpPr txBox="1"/>
          <p:nvPr>
            <p:ph idx="1" type="body"/>
          </p:nvPr>
        </p:nvSpPr>
        <p:spPr>
          <a:xfrm>
            <a:off x="406400" y="2311400"/>
            <a:ext cx="11379200" cy="38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609585" lvl="0" marL="609585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Font typeface="Gill Sans"/>
              <a:buAutoNum type="arabicPeriod"/>
            </a:pPr>
            <a:r>
              <a:rPr lang="en-US"/>
              <a:t>Extract a </a:t>
            </a:r>
            <a:r>
              <a:rPr i="1" lang="en-US"/>
              <a:t>phrasal lexicon </a:t>
            </a:r>
            <a:r>
              <a:rPr lang="en-US"/>
              <a:t>from reviews</a:t>
            </a:r>
            <a:endParaRPr/>
          </a:p>
          <a:p>
            <a:pPr indent="-609585" lvl="0" marL="609585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Gill Sans"/>
              <a:buAutoNum type="arabicPeriod"/>
            </a:pPr>
            <a:r>
              <a:rPr lang="en-US"/>
              <a:t>Learn polarity of each phrase</a:t>
            </a:r>
            <a:endParaRPr/>
          </a:p>
          <a:p>
            <a:pPr indent="-609585" lvl="0" marL="609585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Font typeface="Gill Sans"/>
              <a:buAutoNum type="arabicPeriod"/>
            </a:pPr>
            <a:r>
              <a:rPr lang="en-US"/>
              <a:t>Rate a review by the average polarity of its phrases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8"/>
          <p:cNvSpPr txBox="1"/>
          <p:nvPr>
            <p:ph type="title"/>
          </p:nvPr>
        </p:nvSpPr>
        <p:spPr>
          <a:xfrm>
            <a:off x="1828800" y="279400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POINTWISE MUTUAL INFORMATION</a:t>
            </a:r>
            <a:endParaRPr/>
          </a:p>
        </p:txBody>
      </p:sp>
      <p:sp>
        <p:nvSpPr>
          <p:cNvPr id="381" name="Google Shape;381;p38"/>
          <p:cNvSpPr txBox="1"/>
          <p:nvPr>
            <p:ph idx="1" type="body"/>
          </p:nvPr>
        </p:nvSpPr>
        <p:spPr>
          <a:xfrm>
            <a:off x="77165" y="1122880"/>
            <a:ext cx="12192000" cy="29574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How much more do events x and y co-occur than if they were independent?</a:t>
            </a:r>
            <a:endParaRPr/>
          </a:p>
          <a:p>
            <a:pPr indent="0" lvl="0" marL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None/>
            </a:pPr>
            <a:r>
              <a:rPr lang="en-US" sz="3733"/>
              <a:t> </a:t>
            </a:r>
            <a:endParaRPr sz="2400"/>
          </a:p>
        </p:txBody>
      </p:sp>
      <p:pic>
        <p:nvPicPr>
          <p:cNvPr id="382" name="Google Shape;382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88069" y="2601592"/>
            <a:ext cx="5382684" cy="1134533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8"/>
          <p:cNvSpPr txBox="1"/>
          <p:nvPr/>
        </p:nvSpPr>
        <p:spPr>
          <a:xfrm>
            <a:off x="925975" y="4317350"/>
            <a:ext cx="6937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How much more does a phrase occur “NEAR” a positive word than a “negative” word or vice-versa?</a:t>
            </a:r>
            <a:endParaRPr/>
          </a:p>
        </p:txBody>
      </p:sp>
      <p:sp>
        <p:nvSpPr>
          <p:cNvPr id="384" name="Google Shape;384;p38"/>
          <p:cNvSpPr txBox="1"/>
          <p:nvPr/>
        </p:nvSpPr>
        <p:spPr>
          <a:xfrm>
            <a:off x="8578075" y="2178025"/>
            <a:ext cx="3049500" cy="36327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Vocabulary size is - N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x, y and z are three words - with frequencies fx and fy and fz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y is excellent - z is poor - x is watchable 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y is +ve / z is -ve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P(y) = P(z)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>
                <a:latin typeface="Gill Sans"/>
                <a:ea typeface="Gill Sans"/>
                <a:cs typeface="Gill Sans"/>
                <a:sym typeface="Gill Sans"/>
              </a:rPr>
              <a:t>P(xz) &gt; P(xy) - since watchable co-occurs more with “poor” than “excellent”</a:t>
            </a:r>
            <a:endParaRPr sz="16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HOW TO MEASURE POLARITY OF A PHRASE?</a:t>
            </a:r>
            <a:endParaRPr/>
          </a:p>
        </p:txBody>
      </p:sp>
      <p:sp>
        <p:nvSpPr>
          <p:cNvPr id="390" name="Google Shape;390;p37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Positive phrases co-occur more with </a:t>
            </a:r>
            <a:r>
              <a:rPr i="1" lang="en-US"/>
              <a:t>“excellent”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Negative phrases co-occur more with </a:t>
            </a:r>
            <a:r>
              <a:rPr i="1" lang="en-US"/>
              <a:t>“poor”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But how to measure co-occurrence?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39"/>
          <p:cNvSpPr txBox="1"/>
          <p:nvPr>
            <p:ph type="title"/>
          </p:nvPr>
        </p:nvSpPr>
        <p:spPr>
          <a:xfrm>
            <a:off x="304801" y="177800"/>
            <a:ext cx="1186581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99971"/>
              <a:buFont typeface="Gill Sans"/>
              <a:buNone/>
            </a:pPr>
            <a:r>
              <a:rPr lang="en-US" sz="3466"/>
              <a:t>DOES “PHRASE” APPEAR MORE WITH “POOR” OR “EXCELLENT”?</a:t>
            </a:r>
            <a:endParaRPr/>
          </a:p>
        </p:txBody>
      </p:sp>
      <p:pic>
        <p:nvPicPr>
          <p:cNvPr id="396" name="Google Shape;396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801" y="1801283"/>
            <a:ext cx="11550649" cy="575733"/>
          </a:xfrm>
          <a:prstGeom prst="rect">
            <a:avLst/>
          </a:prstGeom>
          <a:noFill/>
          <a:ln>
            <a:noFill/>
          </a:ln>
        </p:spPr>
      </p:pic>
      <p:pic>
        <p:nvPicPr>
          <p:cNvPr id="397" name="Google Shape;397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31433" y="5192184"/>
            <a:ext cx="8773584" cy="1284817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3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117600" y="3977216"/>
            <a:ext cx="10064749" cy="107738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9" name="Google Shape;399;p3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9413" y="2514600"/>
            <a:ext cx="11710987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40"/>
          <p:cNvSpPr txBox="1"/>
          <p:nvPr>
            <p:ph type="title"/>
          </p:nvPr>
        </p:nvSpPr>
        <p:spPr>
          <a:xfrm>
            <a:off x="1828800" y="177800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PHRASES FROM A THUMBS-UP REVIEW</a:t>
            </a:r>
            <a:endParaRPr/>
          </a:p>
        </p:txBody>
      </p:sp>
      <p:graphicFrame>
        <p:nvGraphicFramePr>
          <p:cNvPr id="405" name="Google Shape;405;p40"/>
          <p:cNvGraphicFramePr/>
          <p:nvPr/>
        </p:nvGraphicFramePr>
        <p:xfrm>
          <a:off x="3606800" y="95716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{3DD2AD6F-843F-4AC6-B8E4-57B1110C7272}</a:tableStyleId>
              </a:tblPr>
              <a:tblGrid>
                <a:gridCol w="3406025"/>
                <a:gridCol w="1470775"/>
                <a:gridCol w="1524000"/>
              </a:tblGrid>
              <a:tr h="853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Phrase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POS tags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Polarity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online</a:t>
                      </a:r>
                      <a:r>
                        <a:rPr lang="en-US" sz="2400"/>
                        <a:t> service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2.8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online experience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2.3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direct deposit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1.3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local branch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0.42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…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ourier"/>
                        <a:ea typeface="Courier"/>
                        <a:cs typeface="Courier"/>
                        <a:sym typeface="Courier"/>
                      </a:endParaRPr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 fees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0.33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true service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-0.73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other</a:t>
                      </a:r>
                      <a:r>
                        <a:rPr lang="en-US" sz="2400"/>
                        <a:t> bank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-0.85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inconveniently</a:t>
                      </a:r>
                      <a:r>
                        <a:rPr lang="en-US" sz="2400"/>
                        <a:t> located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-1.5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/>
                        <a:t>Average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0.32</a:t>
                      </a:r>
                      <a:endParaRPr/>
                    </a:p>
                  </a:txBody>
                  <a:tcPr marT="60950" marB="60950" marR="121925" marL="121925"/>
                </a:tc>
              </a:tr>
            </a:tbl>
          </a:graphicData>
        </a:graphic>
      </p:graphicFrame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41"/>
          <p:cNvSpPr txBox="1"/>
          <p:nvPr>
            <p:ph type="title"/>
          </p:nvPr>
        </p:nvSpPr>
        <p:spPr>
          <a:xfrm>
            <a:off x="1828800" y="177800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PHRASES FROM A THUMBS-DOWN REVIEW</a:t>
            </a:r>
            <a:endParaRPr/>
          </a:p>
        </p:txBody>
      </p:sp>
      <p:graphicFrame>
        <p:nvGraphicFramePr>
          <p:cNvPr id="411" name="Google Shape;411;p41"/>
          <p:cNvGraphicFramePr/>
          <p:nvPr/>
        </p:nvGraphicFramePr>
        <p:xfrm>
          <a:off x="3379808" y="107188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{3DD2AD6F-843F-4AC6-B8E4-57B1110C7272}</a:tableStyleId>
              </a:tblPr>
              <a:tblGrid>
                <a:gridCol w="3406025"/>
                <a:gridCol w="1470775"/>
                <a:gridCol w="1625600"/>
              </a:tblGrid>
              <a:tr h="8534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Phrase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POS tags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Polarity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direct deposits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5.8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online web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1.9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very handy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RB</a:t>
                      </a:r>
                      <a:r>
                        <a:rPr lang="en-US" sz="2400"/>
                        <a:t> JJ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1.4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36575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/>
                        <a:t>…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600">
                        <a:latin typeface="Courier"/>
                        <a:ea typeface="Courier"/>
                        <a:cs typeface="Courier"/>
                        <a:sym typeface="Courier"/>
                      </a:endParaRPr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virtual</a:t>
                      </a:r>
                      <a:r>
                        <a:rPr lang="en-US" sz="2400"/>
                        <a:t> monopoly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-2.0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lesser evil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RBR JJ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-2.3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other problems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-2.8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low</a:t>
                      </a:r>
                      <a:r>
                        <a:rPr lang="en-US" sz="2400"/>
                        <a:t> funds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-6.8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unethical</a:t>
                      </a:r>
                      <a:r>
                        <a:rPr lang="en-US" sz="2400"/>
                        <a:t> practices</a:t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JJ NNS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-8.5</a:t>
                      </a:r>
                      <a:endParaRPr/>
                    </a:p>
                  </a:txBody>
                  <a:tcPr marT="60950" marB="60950" marR="121925" marL="121925"/>
                </a:tc>
              </a:tr>
              <a:tr h="4876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en-US" sz="2400"/>
                        <a:t>Average</a:t>
                      </a:r>
                      <a:endParaRPr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/>
                    </a:p>
                  </a:txBody>
                  <a:tcPr marT="60950" marB="60950" marR="121925" marL="121925"/>
                </a:tc>
                <a:tc>
                  <a:txBody>
                    <a:bodyPr/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>
                          <a:latin typeface="Courier"/>
                          <a:ea typeface="Courier"/>
                          <a:cs typeface="Courier"/>
                          <a:sym typeface="Courier"/>
                        </a:rPr>
                        <a:t>-1.2</a:t>
                      </a:r>
                      <a:endParaRPr/>
                    </a:p>
                  </a:txBody>
                  <a:tcPr marT="60950" marB="60950" marR="121925" marL="121925"/>
                </a:tc>
              </a:tr>
            </a:tbl>
          </a:graphicData>
        </a:graphic>
      </p:graphicFrame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2"/>
          <p:cNvSpPr txBox="1"/>
          <p:nvPr>
            <p:ph type="title"/>
          </p:nvPr>
        </p:nvSpPr>
        <p:spPr>
          <a:xfrm>
            <a:off x="1930400" y="177800"/>
            <a:ext cx="9956800" cy="13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PUTTING IT ALL TOGETHER:</a:t>
            </a:r>
            <a:br>
              <a:rPr lang="en-US"/>
            </a:br>
            <a:r>
              <a:rPr lang="en-US"/>
              <a:t>FINDING SENTIMENT FOR ASPECTS</a:t>
            </a:r>
            <a:endParaRPr/>
          </a:p>
        </p:txBody>
      </p:sp>
      <p:sp>
        <p:nvSpPr>
          <p:cNvPr id="417" name="Google Shape;417;p42"/>
          <p:cNvSpPr/>
          <p:nvPr/>
        </p:nvSpPr>
        <p:spPr>
          <a:xfrm>
            <a:off x="203200" y="4546600"/>
            <a:ext cx="914400" cy="1117600"/>
          </a:xfrm>
          <a:prstGeom prst="flowChartMultidocument">
            <a:avLst/>
          </a:prstGeom>
          <a:solidFill>
            <a:srgbClr val="C8BDDF"/>
          </a:solidFill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sp>
        <p:nvSpPr>
          <p:cNvPr id="418" name="Google Shape;418;p42"/>
          <p:cNvSpPr/>
          <p:nvPr/>
        </p:nvSpPr>
        <p:spPr>
          <a:xfrm>
            <a:off x="11176000" y="4648200"/>
            <a:ext cx="711200" cy="914400"/>
          </a:xfrm>
          <a:prstGeom prst="rect">
            <a:avLst/>
          </a:prstGeom>
          <a:solidFill>
            <a:srgbClr val="83E6B5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Lucida Sans"/>
              <a:ea typeface="Lucida Sans"/>
              <a:cs typeface="Lucida Sans"/>
              <a:sym typeface="Lucida Sans"/>
            </a:endParaRPr>
          </a:p>
        </p:txBody>
      </p:sp>
      <p:grpSp>
        <p:nvGrpSpPr>
          <p:cNvPr id="419" name="Google Shape;419;p42"/>
          <p:cNvGrpSpPr/>
          <p:nvPr/>
        </p:nvGrpSpPr>
        <p:grpSpPr>
          <a:xfrm>
            <a:off x="5791200" y="3632200"/>
            <a:ext cx="508000" cy="2946400"/>
            <a:chOff x="3429000" y="244341"/>
            <a:chExt cx="381000" cy="2209800"/>
          </a:xfrm>
        </p:grpSpPr>
        <p:sp>
          <p:nvSpPr>
            <p:cNvPr id="420" name="Google Shape;420;p42"/>
            <p:cNvSpPr/>
            <p:nvPr/>
          </p:nvSpPr>
          <p:spPr>
            <a:xfrm>
              <a:off x="3429000" y="244341"/>
              <a:ext cx="381000" cy="2209800"/>
            </a:xfrm>
            <a:prstGeom prst="flowChartProcess">
              <a:avLst/>
            </a:prstGeom>
            <a:solidFill>
              <a:srgbClr val="FF6600"/>
            </a:solidFill>
            <a:ln>
              <a:noFill/>
            </a:ln>
          </p:spPr>
          <p:txBody>
            <a:bodyPr anchorCtr="0" anchor="ctr" bIns="60950" lIns="121900" spcFirstLastPara="1" rIns="121900" wrap="square" tIns="609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2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endParaRPr>
            </a:p>
          </p:txBody>
        </p:sp>
        <p:cxnSp>
          <p:nvCxnSpPr>
            <p:cNvPr id="421" name="Google Shape;421;p42"/>
            <p:cNvCxnSpPr/>
            <p:nvPr/>
          </p:nvCxnSpPr>
          <p:spPr>
            <a:xfrm>
              <a:off x="3505200" y="11544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2" name="Google Shape;422;p42"/>
            <p:cNvCxnSpPr/>
            <p:nvPr/>
          </p:nvCxnSpPr>
          <p:spPr>
            <a:xfrm>
              <a:off x="3505200" y="14185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3" name="Google Shape;423;p42"/>
            <p:cNvCxnSpPr/>
            <p:nvPr/>
          </p:nvCxnSpPr>
          <p:spPr>
            <a:xfrm>
              <a:off x="3505200" y="16827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4" name="Google Shape;424;p42"/>
            <p:cNvCxnSpPr/>
            <p:nvPr/>
          </p:nvCxnSpPr>
          <p:spPr>
            <a:xfrm>
              <a:off x="3505200" y="19469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5" name="Google Shape;425;p42"/>
            <p:cNvCxnSpPr/>
            <p:nvPr/>
          </p:nvCxnSpPr>
          <p:spPr>
            <a:xfrm>
              <a:off x="3505200" y="22110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6" name="Google Shape;426;p42"/>
            <p:cNvCxnSpPr/>
            <p:nvPr/>
          </p:nvCxnSpPr>
          <p:spPr>
            <a:xfrm>
              <a:off x="3505200" y="12865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7" name="Google Shape;427;p42"/>
            <p:cNvCxnSpPr/>
            <p:nvPr/>
          </p:nvCxnSpPr>
          <p:spPr>
            <a:xfrm>
              <a:off x="3505200" y="15506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8" name="Google Shape;428;p42"/>
            <p:cNvCxnSpPr/>
            <p:nvPr/>
          </p:nvCxnSpPr>
          <p:spPr>
            <a:xfrm>
              <a:off x="3505200" y="18148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29" name="Google Shape;429;p42"/>
            <p:cNvCxnSpPr/>
            <p:nvPr/>
          </p:nvCxnSpPr>
          <p:spPr>
            <a:xfrm>
              <a:off x="3505200" y="20789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0" name="Google Shape;430;p42"/>
            <p:cNvCxnSpPr/>
            <p:nvPr/>
          </p:nvCxnSpPr>
          <p:spPr>
            <a:xfrm>
              <a:off x="3505200" y="23431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1" name="Google Shape;431;p42"/>
            <p:cNvCxnSpPr/>
            <p:nvPr/>
          </p:nvCxnSpPr>
          <p:spPr>
            <a:xfrm>
              <a:off x="3505200" y="8902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2" name="Google Shape;432;p42"/>
            <p:cNvCxnSpPr/>
            <p:nvPr/>
          </p:nvCxnSpPr>
          <p:spPr>
            <a:xfrm>
              <a:off x="3505200" y="7581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3" name="Google Shape;433;p42"/>
            <p:cNvCxnSpPr/>
            <p:nvPr/>
          </p:nvCxnSpPr>
          <p:spPr>
            <a:xfrm>
              <a:off x="3505200" y="4940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4" name="Google Shape;434;p42"/>
            <p:cNvCxnSpPr/>
            <p:nvPr/>
          </p:nvCxnSpPr>
          <p:spPr>
            <a:xfrm>
              <a:off x="3505200" y="6261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5" name="Google Shape;435;p42"/>
            <p:cNvCxnSpPr/>
            <p:nvPr/>
          </p:nvCxnSpPr>
          <p:spPr>
            <a:xfrm>
              <a:off x="3505200" y="10223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36" name="Google Shape;436;p42"/>
            <p:cNvCxnSpPr/>
            <p:nvPr/>
          </p:nvCxnSpPr>
          <p:spPr>
            <a:xfrm>
              <a:off x="3505200" y="3619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437" name="Google Shape;437;p42"/>
          <p:cNvGrpSpPr/>
          <p:nvPr/>
        </p:nvGrpSpPr>
        <p:grpSpPr>
          <a:xfrm>
            <a:off x="3149600" y="3632200"/>
            <a:ext cx="508000" cy="2946400"/>
            <a:chOff x="3429000" y="244341"/>
            <a:chExt cx="381000" cy="2209800"/>
          </a:xfrm>
        </p:grpSpPr>
        <p:sp>
          <p:nvSpPr>
            <p:cNvPr id="438" name="Google Shape;438;p42"/>
            <p:cNvSpPr/>
            <p:nvPr/>
          </p:nvSpPr>
          <p:spPr>
            <a:xfrm>
              <a:off x="3429000" y="244341"/>
              <a:ext cx="381000" cy="2209800"/>
            </a:xfrm>
            <a:prstGeom prst="flowChartProcess">
              <a:avLst/>
            </a:prstGeom>
            <a:solidFill>
              <a:srgbClr val="FF6600"/>
            </a:solidFill>
            <a:ln>
              <a:noFill/>
            </a:ln>
          </p:spPr>
          <p:txBody>
            <a:bodyPr anchorCtr="0" anchor="ctr" bIns="60950" lIns="121900" spcFirstLastPara="1" rIns="121900" wrap="square" tIns="609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2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endParaRPr>
            </a:p>
          </p:txBody>
        </p:sp>
        <p:cxnSp>
          <p:nvCxnSpPr>
            <p:cNvPr id="439" name="Google Shape;439;p42"/>
            <p:cNvCxnSpPr/>
            <p:nvPr/>
          </p:nvCxnSpPr>
          <p:spPr>
            <a:xfrm>
              <a:off x="3505200" y="11544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0" name="Google Shape;440;p42"/>
            <p:cNvCxnSpPr/>
            <p:nvPr/>
          </p:nvCxnSpPr>
          <p:spPr>
            <a:xfrm>
              <a:off x="3505200" y="14185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1" name="Google Shape;441;p42"/>
            <p:cNvCxnSpPr/>
            <p:nvPr/>
          </p:nvCxnSpPr>
          <p:spPr>
            <a:xfrm>
              <a:off x="3505200" y="16827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2" name="Google Shape;442;p42"/>
            <p:cNvCxnSpPr/>
            <p:nvPr/>
          </p:nvCxnSpPr>
          <p:spPr>
            <a:xfrm>
              <a:off x="3505200" y="19469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3" name="Google Shape;443;p42"/>
            <p:cNvCxnSpPr/>
            <p:nvPr/>
          </p:nvCxnSpPr>
          <p:spPr>
            <a:xfrm>
              <a:off x="3505200" y="22110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4" name="Google Shape;444;p42"/>
            <p:cNvCxnSpPr/>
            <p:nvPr/>
          </p:nvCxnSpPr>
          <p:spPr>
            <a:xfrm>
              <a:off x="3505200" y="12865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5" name="Google Shape;445;p42"/>
            <p:cNvCxnSpPr/>
            <p:nvPr/>
          </p:nvCxnSpPr>
          <p:spPr>
            <a:xfrm>
              <a:off x="3505200" y="15506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6" name="Google Shape;446;p42"/>
            <p:cNvCxnSpPr/>
            <p:nvPr/>
          </p:nvCxnSpPr>
          <p:spPr>
            <a:xfrm>
              <a:off x="3505200" y="18148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7" name="Google Shape;447;p42"/>
            <p:cNvCxnSpPr/>
            <p:nvPr/>
          </p:nvCxnSpPr>
          <p:spPr>
            <a:xfrm>
              <a:off x="3505200" y="20789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8" name="Google Shape;448;p42"/>
            <p:cNvCxnSpPr/>
            <p:nvPr/>
          </p:nvCxnSpPr>
          <p:spPr>
            <a:xfrm>
              <a:off x="3505200" y="23431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49" name="Google Shape;449;p42"/>
            <p:cNvCxnSpPr/>
            <p:nvPr/>
          </p:nvCxnSpPr>
          <p:spPr>
            <a:xfrm>
              <a:off x="3505200" y="8902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0" name="Google Shape;450;p42"/>
            <p:cNvCxnSpPr/>
            <p:nvPr/>
          </p:nvCxnSpPr>
          <p:spPr>
            <a:xfrm>
              <a:off x="3505200" y="7581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1" name="Google Shape;451;p42"/>
            <p:cNvCxnSpPr/>
            <p:nvPr/>
          </p:nvCxnSpPr>
          <p:spPr>
            <a:xfrm>
              <a:off x="3505200" y="4940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2" name="Google Shape;452;p42"/>
            <p:cNvCxnSpPr/>
            <p:nvPr/>
          </p:nvCxnSpPr>
          <p:spPr>
            <a:xfrm>
              <a:off x="3505200" y="6261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3" name="Google Shape;453;p42"/>
            <p:cNvCxnSpPr/>
            <p:nvPr/>
          </p:nvCxnSpPr>
          <p:spPr>
            <a:xfrm>
              <a:off x="3505200" y="10223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4" name="Google Shape;454;p42"/>
            <p:cNvCxnSpPr/>
            <p:nvPr/>
          </p:nvCxnSpPr>
          <p:spPr>
            <a:xfrm>
              <a:off x="3505200" y="3619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grpSp>
        <p:nvGrpSpPr>
          <p:cNvPr id="455" name="Google Shape;455;p42"/>
          <p:cNvGrpSpPr/>
          <p:nvPr/>
        </p:nvGrpSpPr>
        <p:grpSpPr>
          <a:xfrm>
            <a:off x="8432800" y="3632200"/>
            <a:ext cx="508000" cy="2946400"/>
            <a:chOff x="3429000" y="244341"/>
            <a:chExt cx="381000" cy="2209800"/>
          </a:xfrm>
        </p:grpSpPr>
        <p:sp>
          <p:nvSpPr>
            <p:cNvPr id="456" name="Google Shape;456;p42"/>
            <p:cNvSpPr/>
            <p:nvPr/>
          </p:nvSpPr>
          <p:spPr>
            <a:xfrm>
              <a:off x="3429000" y="244341"/>
              <a:ext cx="381000" cy="2209800"/>
            </a:xfrm>
            <a:prstGeom prst="flowChartProcess">
              <a:avLst/>
            </a:prstGeom>
            <a:solidFill>
              <a:srgbClr val="FF6600"/>
            </a:solidFill>
            <a:ln>
              <a:noFill/>
            </a:ln>
          </p:spPr>
          <p:txBody>
            <a:bodyPr anchorCtr="0" anchor="ctr" bIns="60950" lIns="121900" spcFirstLastPara="1" rIns="121900" wrap="square" tIns="6095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200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endParaRPr>
            </a:p>
          </p:txBody>
        </p:sp>
        <p:cxnSp>
          <p:nvCxnSpPr>
            <p:cNvPr id="457" name="Google Shape;457;p42"/>
            <p:cNvCxnSpPr/>
            <p:nvPr/>
          </p:nvCxnSpPr>
          <p:spPr>
            <a:xfrm>
              <a:off x="3505200" y="11544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8" name="Google Shape;458;p42"/>
            <p:cNvCxnSpPr/>
            <p:nvPr/>
          </p:nvCxnSpPr>
          <p:spPr>
            <a:xfrm>
              <a:off x="3505200" y="14185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59" name="Google Shape;459;p42"/>
            <p:cNvCxnSpPr/>
            <p:nvPr/>
          </p:nvCxnSpPr>
          <p:spPr>
            <a:xfrm>
              <a:off x="3505200" y="16827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0" name="Google Shape;460;p42"/>
            <p:cNvCxnSpPr/>
            <p:nvPr/>
          </p:nvCxnSpPr>
          <p:spPr>
            <a:xfrm>
              <a:off x="3505200" y="19469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1" name="Google Shape;461;p42"/>
            <p:cNvCxnSpPr/>
            <p:nvPr/>
          </p:nvCxnSpPr>
          <p:spPr>
            <a:xfrm>
              <a:off x="3505200" y="22110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2" name="Google Shape;462;p42"/>
            <p:cNvCxnSpPr/>
            <p:nvPr/>
          </p:nvCxnSpPr>
          <p:spPr>
            <a:xfrm>
              <a:off x="3505200" y="12865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3" name="Google Shape;463;p42"/>
            <p:cNvCxnSpPr/>
            <p:nvPr/>
          </p:nvCxnSpPr>
          <p:spPr>
            <a:xfrm>
              <a:off x="3505200" y="15506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4" name="Google Shape;464;p42"/>
            <p:cNvCxnSpPr/>
            <p:nvPr/>
          </p:nvCxnSpPr>
          <p:spPr>
            <a:xfrm>
              <a:off x="3505200" y="18148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5" name="Google Shape;465;p42"/>
            <p:cNvCxnSpPr/>
            <p:nvPr/>
          </p:nvCxnSpPr>
          <p:spPr>
            <a:xfrm>
              <a:off x="3505200" y="20789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6" name="Google Shape;466;p42"/>
            <p:cNvCxnSpPr/>
            <p:nvPr/>
          </p:nvCxnSpPr>
          <p:spPr>
            <a:xfrm>
              <a:off x="3505200" y="23431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7" name="Google Shape;467;p42"/>
            <p:cNvCxnSpPr/>
            <p:nvPr/>
          </p:nvCxnSpPr>
          <p:spPr>
            <a:xfrm>
              <a:off x="3505200" y="89027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8" name="Google Shape;468;p42"/>
            <p:cNvCxnSpPr/>
            <p:nvPr/>
          </p:nvCxnSpPr>
          <p:spPr>
            <a:xfrm>
              <a:off x="3505200" y="75819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69" name="Google Shape;469;p42"/>
            <p:cNvCxnSpPr/>
            <p:nvPr/>
          </p:nvCxnSpPr>
          <p:spPr>
            <a:xfrm>
              <a:off x="3505200" y="49403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0" name="Google Shape;470;p42"/>
            <p:cNvCxnSpPr/>
            <p:nvPr/>
          </p:nvCxnSpPr>
          <p:spPr>
            <a:xfrm>
              <a:off x="3505200" y="62611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1" name="Google Shape;471;p42"/>
            <p:cNvCxnSpPr/>
            <p:nvPr/>
          </p:nvCxnSpPr>
          <p:spPr>
            <a:xfrm>
              <a:off x="3505200" y="10223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472" name="Google Shape;472;p42"/>
            <p:cNvCxnSpPr/>
            <p:nvPr/>
          </p:nvCxnSpPr>
          <p:spPr>
            <a:xfrm>
              <a:off x="3505200" y="361950"/>
              <a:ext cx="219456" cy="0"/>
            </a:xfrm>
            <a:prstGeom prst="straightConnector1">
              <a:avLst/>
            </a:prstGeom>
            <a:gradFill>
              <a:gsLst>
                <a:gs pos="0">
                  <a:srgbClr val="A50021"/>
                </a:gs>
                <a:gs pos="100000">
                  <a:schemeClr val="dk1"/>
                </a:gs>
              </a:gsLst>
              <a:lin ang="0" scaled="0"/>
            </a:gradFill>
            <a:ln cap="flat" cmpd="sng" w="9525">
              <a:solidFill>
                <a:srgbClr val="000000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473" name="Google Shape;473;p42"/>
          <p:cNvSpPr txBox="1"/>
          <p:nvPr/>
        </p:nvSpPr>
        <p:spPr>
          <a:xfrm>
            <a:off x="101600" y="3987801"/>
            <a:ext cx="119802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Reviews</a:t>
            </a:r>
            <a:endParaRPr/>
          </a:p>
        </p:txBody>
      </p:sp>
      <p:sp>
        <p:nvSpPr>
          <p:cNvPr id="474" name="Google Shape;474;p42"/>
          <p:cNvSpPr txBox="1"/>
          <p:nvPr/>
        </p:nvSpPr>
        <p:spPr>
          <a:xfrm>
            <a:off x="10960101" y="3600136"/>
            <a:ext cx="1223540" cy="6831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Final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33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Summary</a:t>
            </a:r>
            <a:endParaRPr/>
          </a:p>
        </p:txBody>
      </p:sp>
      <p:sp>
        <p:nvSpPr>
          <p:cNvPr id="475" name="Google Shape;475;p42"/>
          <p:cNvSpPr txBox="1"/>
          <p:nvPr/>
        </p:nvSpPr>
        <p:spPr>
          <a:xfrm>
            <a:off x="7920176" y="2667001"/>
            <a:ext cx="143180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Sentences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&amp; Phrases</a:t>
            </a:r>
            <a:endParaRPr/>
          </a:p>
        </p:txBody>
      </p:sp>
      <p:sp>
        <p:nvSpPr>
          <p:cNvPr id="476" name="Google Shape;476;p42"/>
          <p:cNvSpPr txBox="1"/>
          <p:nvPr/>
        </p:nvSpPr>
        <p:spPr>
          <a:xfrm>
            <a:off x="2641600" y="2667001"/>
            <a:ext cx="143180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Sentences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&amp; Phrases</a:t>
            </a:r>
            <a:endParaRPr/>
          </a:p>
        </p:txBody>
      </p:sp>
      <p:sp>
        <p:nvSpPr>
          <p:cNvPr id="477" name="Google Shape;477;p42"/>
          <p:cNvSpPr txBox="1"/>
          <p:nvPr/>
        </p:nvSpPr>
        <p:spPr>
          <a:xfrm>
            <a:off x="4973776" y="2667001"/>
            <a:ext cx="1431802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Sentences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&amp; Phrases</a:t>
            </a:r>
            <a:endParaRPr/>
          </a:p>
        </p:txBody>
      </p:sp>
      <p:sp>
        <p:nvSpPr>
          <p:cNvPr id="478" name="Google Shape;478;p42"/>
          <p:cNvSpPr/>
          <p:nvPr/>
        </p:nvSpPr>
        <p:spPr>
          <a:xfrm>
            <a:off x="1422400" y="4749800"/>
            <a:ext cx="1422400" cy="711200"/>
          </a:xfrm>
          <a:prstGeom prst="homePlate">
            <a:avLst>
              <a:gd fmla="val 50000" name="adj"/>
            </a:avLst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Text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Extractor</a:t>
            </a:r>
            <a:endParaRPr/>
          </a:p>
        </p:txBody>
      </p:sp>
      <p:sp>
        <p:nvSpPr>
          <p:cNvPr id="479" name="Google Shape;479;p42"/>
          <p:cNvSpPr/>
          <p:nvPr/>
        </p:nvSpPr>
        <p:spPr>
          <a:xfrm>
            <a:off x="3827500" y="4749800"/>
            <a:ext cx="1760400" cy="711300"/>
          </a:xfrm>
          <a:prstGeom prst="homePlate">
            <a:avLst>
              <a:gd fmla="val 50000" name="adj"/>
            </a:avLst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Sentiment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Classifier</a:t>
            </a:r>
            <a:endParaRPr/>
          </a:p>
        </p:txBody>
      </p:sp>
      <p:sp>
        <p:nvSpPr>
          <p:cNvPr id="480" name="Google Shape;480;p42"/>
          <p:cNvSpPr/>
          <p:nvPr/>
        </p:nvSpPr>
        <p:spPr>
          <a:xfrm>
            <a:off x="6484001" y="4749800"/>
            <a:ext cx="1625700" cy="711300"/>
          </a:xfrm>
          <a:prstGeom prst="homePlate">
            <a:avLst>
              <a:gd fmla="val 50000" name="adj"/>
            </a:avLst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Aspect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Extractor</a:t>
            </a:r>
            <a:endParaRPr/>
          </a:p>
        </p:txBody>
      </p:sp>
      <p:sp>
        <p:nvSpPr>
          <p:cNvPr id="481" name="Google Shape;481;p42"/>
          <p:cNvSpPr/>
          <p:nvPr/>
        </p:nvSpPr>
        <p:spPr>
          <a:xfrm>
            <a:off x="9110800" y="4749800"/>
            <a:ext cx="1760400" cy="711300"/>
          </a:xfrm>
          <a:prstGeom prst="homePlate">
            <a:avLst>
              <a:gd fmla="val 50000" name="adj"/>
            </a:avLst>
          </a:prstGeom>
          <a:solidFill>
            <a:srgbClr val="F2B3D1"/>
          </a:solidFill>
          <a:ln>
            <a:noFill/>
          </a:ln>
        </p:spPr>
        <p:txBody>
          <a:bodyPr anchorCtr="0" anchor="ctr" bIns="60950" lIns="121900" spcFirstLastPara="1" rIns="121900" wrap="square" tIns="6095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67">
                <a:solidFill>
                  <a:schemeClr val="dk1"/>
                </a:solidFill>
                <a:latin typeface="Lucida Sans"/>
                <a:ea typeface="Lucida Sans"/>
                <a:cs typeface="Lucida Sans"/>
                <a:sym typeface="Lucida Sans"/>
              </a:rPr>
              <a:t>Aggregator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SENTIMENT ANALYSIS</a:t>
            </a:r>
            <a:r>
              <a:rPr lang="en-US"/>
              <a:t> </a:t>
            </a:r>
            <a:endParaRPr/>
          </a:p>
        </p:txBody>
      </p:sp>
      <p:sp>
        <p:nvSpPr>
          <p:cNvPr id="128" name="Google Shape;128;p4"/>
          <p:cNvSpPr txBox="1"/>
          <p:nvPr>
            <p:ph idx="1" type="body"/>
          </p:nvPr>
        </p:nvSpPr>
        <p:spPr>
          <a:xfrm>
            <a:off x="1062800" y="1934738"/>
            <a:ext cx="5113500" cy="345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Interpretation and classification of sentiments (positive, negative and neutral) within text data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Different variants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Positive / Negative / Neutral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Happy / Sad / Angry / bored</a:t>
            </a:r>
            <a:endParaRPr/>
          </a:p>
        </p:txBody>
      </p:sp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477000" y="-6"/>
            <a:ext cx="5715000" cy="613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"/>
          <p:cNvSpPr txBox="1"/>
          <p:nvPr/>
        </p:nvSpPr>
        <p:spPr>
          <a:xfrm>
            <a:off x="4806450" y="5466325"/>
            <a:ext cx="1992900" cy="492600"/>
          </a:xfrm>
          <a:prstGeom prst="rect">
            <a:avLst/>
          </a:prstGeom>
          <a:solidFill>
            <a:srgbClr val="D5A6B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Finer Nuances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p43"/>
          <p:cNvSpPr txBox="1"/>
          <p:nvPr>
            <p:ph type="title"/>
          </p:nvPr>
        </p:nvSpPr>
        <p:spPr>
          <a:xfrm>
            <a:off x="1828800" y="279400"/>
            <a:ext cx="101600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None/>
            </a:pPr>
            <a:r>
              <a:rPr lang="en-US" sz="3733"/>
              <a:t>FINDING ASPECT/ATTRIBUTE/TARGET OF SENTIMENT</a:t>
            </a:r>
            <a:endParaRPr/>
          </a:p>
        </p:txBody>
      </p:sp>
      <p:sp>
        <p:nvSpPr>
          <p:cNvPr id="487" name="Google Shape;487;p43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The aspect name may not be in the sentence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b="1" lang="en-US" sz="2133">
                <a:solidFill>
                  <a:srgbClr val="008000"/>
                </a:solidFill>
              </a:rPr>
              <a:t>We went because of the free fare promised and was pleasantly pleased</a:t>
            </a:r>
            <a:r>
              <a:rPr lang="en-US" sz="2133">
                <a:solidFill>
                  <a:srgbClr val="008000"/>
                </a:solidFill>
              </a:rPr>
              <a:t> ...</a:t>
            </a:r>
            <a:endParaRPr/>
          </a:p>
          <a:p>
            <a:pPr indent="-2159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How to handle “new unseen words” - new aspects</a:t>
            </a:r>
            <a:endParaRPr/>
          </a:p>
          <a:p>
            <a:pPr indent="-247650" lvl="1" marL="6858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8817A"/>
              </a:buClr>
              <a:buSzPts val="2100"/>
              <a:buChar char="•"/>
            </a:pPr>
            <a:r>
              <a:rPr b="1" lang="en-US" sz="2100">
                <a:solidFill>
                  <a:srgbClr val="28817A"/>
                </a:solidFill>
              </a:rPr>
              <a:t>We reached early but were soon sorted and went to the beach</a:t>
            </a:r>
            <a:endParaRPr b="1" sz="2100">
              <a:solidFill>
                <a:srgbClr val="28817A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b="1" lang="en-US" sz="2133">
                <a:solidFill>
                  <a:srgbClr val="008000"/>
                </a:solidFill>
              </a:rPr>
              <a:t>The grubb was excellent</a:t>
            </a:r>
            <a:endParaRPr/>
          </a:p>
          <a:p>
            <a:pPr indent="-2159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How to handle </a:t>
            </a:r>
            <a:r>
              <a:rPr lang="en-US"/>
              <a:t>spelling</a:t>
            </a:r>
            <a:r>
              <a:rPr lang="en-US"/>
              <a:t> mistakes / random abbreviations</a:t>
            </a:r>
            <a:endParaRPr/>
          </a:p>
          <a:p>
            <a:pPr indent="-2159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t/>
            </a:r>
            <a:endParaRPr/>
          </a:p>
        </p:txBody>
      </p:sp>
      <p:sp>
        <p:nvSpPr>
          <p:cNvPr id="488" name="Google Shape;488;p43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ca90871204_2_64"/>
          <p:cNvSpPr txBox="1"/>
          <p:nvPr>
            <p:ph type="title"/>
          </p:nvPr>
        </p:nvSpPr>
        <p:spPr>
          <a:xfrm>
            <a:off x="1196936" y="503740"/>
            <a:ext cx="96033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THWARTED EXPECTATIONS</a:t>
            </a:r>
            <a:br>
              <a:rPr lang="en-US"/>
            </a:br>
            <a:r>
              <a:rPr lang="en-US"/>
              <a:t>AND ORDERING EFFECTS</a:t>
            </a:r>
            <a:endParaRPr/>
          </a:p>
        </p:txBody>
      </p:sp>
      <p:sp>
        <p:nvSpPr>
          <p:cNvPr id="494" name="Google Shape;494;gca90871204_2_64"/>
          <p:cNvSpPr txBox="1"/>
          <p:nvPr>
            <p:ph idx="1" type="body"/>
          </p:nvPr>
        </p:nvSpPr>
        <p:spPr>
          <a:xfrm>
            <a:off x="406400" y="1803400"/>
            <a:ext cx="11582400" cy="44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4638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“This film should be </a:t>
            </a:r>
            <a:r>
              <a:rPr lang="en-US" sz="3733">
                <a:solidFill>
                  <a:srgbClr val="0000FF"/>
                </a:solidFill>
              </a:rPr>
              <a:t>brilliant</a:t>
            </a:r>
            <a:r>
              <a:rPr lang="en-US" sz="3733"/>
              <a:t>.  It sounds like a </a:t>
            </a:r>
            <a:r>
              <a:rPr lang="en-US" sz="3733">
                <a:solidFill>
                  <a:srgbClr val="0000FF"/>
                </a:solidFill>
              </a:rPr>
              <a:t>great </a:t>
            </a:r>
            <a:r>
              <a:rPr lang="en-US" sz="3733"/>
              <a:t>plot, the actors are </a:t>
            </a:r>
            <a:r>
              <a:rPr lang="en-US" sz="3733">
                <a:solidFill>
                  <a:srgbClr val="0000FF"/>
                </a:solidFill>
              </a:rPr>
              <a:t>first grade</a:t>
            </a:r>
            <a:r>
              <a:rPr lang="en-US" sz="3733"/>
              <a:t>, and the supporting cast is </a:t>
            </a:r>
            <a:r>
              <a:rPr lang="en-US" sz="3733">
                <a:solidFill>
                  <a:srgbClr val="0000FF"/>
                </a:solidFill>
              </a:rPr>
              <a:t>good </a:t>
            </a:r>
            <a:r>
              <a:rPr lang="en-US" sz="3733"/>
              <a:t>as well, and Stallone is attempting to deliver a good performance. However, it </a:t>
            </a:r>
            <a:r>
              <a:rPr b="1" lang="en-US" sz="3733">
                <a:solidFill>
                  <a:srgbClr val="FF0000"/>
                </a:solidFill>
              </a:rPr>
              <a:t>can’t hold up</a:t>
            </a:r>
            <a:r>
              <a:rPr lang="en-US" sz="3733"/>
              <a:t>.”</a:t>
            </a:r>
            <a:endParaRPr/>
          </a:p>
          <a:p>
            <a:pPr indent="-24638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Well as usual Keanu Reeves is nothing special, but surprisingly, the </a:t>
            </a:r>
            <a:r>
              <a:rPr lang="en-US" sz="3733">
                <a:solidFill>
                  <a:srgbClr val="0000FF"/>
                </a:solidFill>
              </a:rPr>
              <a:t>very talented </a:t>
            </a:r>
            <a:r>
              <a:rPr lang="en-US" sz="3733"/>
              <a:t>Laurence Fishbourne is </a:t>
            </a:r>
            <a:r>
              <a:rPr b="1" lang="en-US" sz="3733">
                <a:solidFill>
                  <a:srgbClr val="FF0000"/>
                </a:solidFill>
              </a:rPr>
              <a:t>not so good </a:t>
            </a:r>
            <a:r>
              <a:rPr lang="en-US" sz="3733"/>
              <a:t>either, I was surprised.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4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CAN DEEP LEARNING ARCHITECTURE DO BETTER?</a:t>
            </a:r>
            <a:endParaRPr/>
          </a:p>
        </p:txBody>
      </p:sp>
      <p:pic>
        <p:nvPicPr>
          <p:cNvPr id="500" name="Google Shape;500;p4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5835" l="14253" r="52304" t="31230"/>
          <a:stretch/>
        </p:blipFill>
        <p:spPr>
          <a:xfrm>
            <a:off x="480375" y="2017128"/>
            <a:ext cx="4948152" cy="3573444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48"/>
          <p:cNvPicPr preferRelativeResize="0"/>
          <p:nvPr/>
        </p:nvPicPr>
        <p:blipFill rotWithShape="1">
          <a:blip r:embed="rId4">
            <a:alphaModFix/>
          </a:blip>
          <a:srcRect b="35111" l="17600" r="56900" t="52800"/>
          <a:stretch/>
        </p:blipFill>
        <p:spPr>
          <a:xfrm>
            <a:off x="5763731" y="2584553"/>
            <a:ext cx="3934631" cy="1049235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48"/>
          <p:cNvSpPr/>
          <p:nvPr/>
        </p:nvSpPr>
        <p:spPr>
          <a:xfrm>
            <a:off x="5127585" y="1861973"/>
            <a:ext cx="1936830" cy="795519"/>
          </a:xfrm>
          <a:prstGeom prst="curvedDownArrow">
            <a:avLst>
              <a:gd fmla="val 25000" name="adj1"/>
              <a:gd fmla="val 50000" name="adj2"/>
              <a:gd fmla="val 25000" name="adj3"/>
            </a:avLst>
          </a:prstGeom>
          <a:solidFill>
            <a:schemeClr val="accent1"/>
          </a:solidFill>
          <a:ln cap="flat" cmpd="sng" w="15875">
            <a:solidFill>
              <a:srgbClr val="85153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pic>
        <p:nvPicPr>
          <p:cNvPr id="503" name="Google Shape;503;p48"/>
          <p:cNvPicPr preferRelativeResize="0"/>
          <p:nvPr/>
        </p:nvPicPr>
        <p:blipFill rotWithShape="1">
          <a:blip r:embed="rId3">
            <a:alphaModFix/>
          </a:blip>
          <a:srcRect b="25835" l="14253" r="52304" t="31230"/>
          <a:stretch/>
        </p:blipFill>
        <p:spPr>
          <a:xfrm>
            <a:off x="5617427" y="3803850"/>
            <a:ext cx="3145086" cy="2271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504" name="Google Shape;504;p48"/>
          <p:cNvPicPr preferRelativeResize="0"/>
          <p:nvPr/>
        </p:nvPicPr>
        <p:blipFill rotWithShape="1">
          <a:blip r:embed="rId3">
            <a:alphaModFix/>
          </a:blip>
          <a:srcRect b="25835" l="14253" r="52304" t="31230"/>
          <a:stretch/>
        </p:blipFill>
        <p:spPr>
          <a:xfrm>
            <a:off x="9046914" y="3803850"/>
            <a:ext cx="3145086" cy="2271310"/>
          </a:xfrm>
          <a:prstGeom prst="rect">
            <a:avLst/>
          </a:prstGeom>
          <a:noFill/>
          <a:ln>
            <a:noFill/>
          </a:ln>
        </p:spPr>
      </p:pic>
      <p:sp>
        <p:nvSpPr>
          <p:cNvPr id="505" name="Google Shape;505;p48"/>
          <p:cNvSpPr txBox="1"/>
          <p:nvPr/>
        </p:nvSpPr>
        <p:spPr>
          <a:xfrm>
            <a:off x="1755775" y="2075275"/>
            <a:ext cx="1475725" cy="36933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Test Sentence</a:t>
            </a:r>
            <a:endParaRPr/>
          </a:p>
        </p:txBody>
      </p:sp>
      <p:sp>
        <p:nvSpPr>
          <p:cNvPr id="506" name="Google Shape;506;p48"/>
          <p:cNvSpPr txBox="1"/>
          <p:nvPr/>
        </p:nvSpPr>
        <p:spPr>
          <a:xfrm>
            <a:off x="5515353" y="3841243"/>
            <a:ext cx="1807739" cy="36933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Positive Sentence</a:t>
            </a:r>
            <a:endParaRPr/>
          </a:p>
        </p:txBody>
      </p:sp>
      <p:sp>
        <p:nvSpPr>
          <p:cNvPr id="507" name="Google Shape;507;p48"/>
          <p:cNvSpPr txBox="1"/>
          <p:nvPr/>
        </p:nvSpPr>
        <p:spPr>
          <a:xfrm>
            <a:off x="9046914" y="3803850"/>
            <a:ext cx="1916102" cy="369332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Negative Sentence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1" name="Shape 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" name="Google Shape;512;p44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HOTEL REVIEWS</a:t>
            </a:r>
            <a:endParaRPr/>
          </a:p>
        </p:txBody>
      </p:sp>
      <p:sp>
        <p:nvSpPr>
          <p:cNvPr id="513" name="Google Shape;513;p44"/>
          <p:cNvSpPr txBox="1"/>
          <p:nvPr>
            <p:ph idx="1" type="body"/>
          </p:nvPr>
        </p:nvSpPr>
        <p:spPr>
          <a:xfrm>
            <a:off x="406400" y="1803400"/>
            <a:ext cx="11379200" cy="518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667"/>
              <a:buNone/>
            </a:pPr>
            <a:r>
              <a:rPr lang="en-US" sz="2667"/>
              <a:t>Rooms  (3/5 stars, 41 comments)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</a:t>
            </a:r>
            <a:r>
              <a:rPr lang="en-US" sz="2133">
                <a:solidFill>
                  <a:srgbClr val="008000"/>
                </a:solidFill>
              </a:rPr>
              <a:t> The room was clean and everything worked fine – even the water pressure .</a:t>
            </a:r>
            <a:r>
              <a:rPr lang="en-US" sz="2133"/>
              <a:t>..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r>
              <a:rPr b="1" lang="en-US" sz="2133">
                <a:solidFill>
                  <a:srgbClr val="008000"/>
                </a:solidFill>
              </a:rPr>
              <a:t>We went because of the free room and was pleasantly pleased</a:t>
            </a:r>
            <a:r>
              <a:rPr lang="en-US" sz="2133">
                <a:solidFill>
                  <a:srgbClr val="008000"/>
                </a:solidFill>
              </a:rPr>
              <a:t> ...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00FF"/>
                </a:solidFill>
              </a:rPr>
              <a:t>(-) </a:t>
            </a:r>
            <a:r>
              <a:rPr lang="en-US" sz="2133">
                <a:solidFill>
                  <a:srgbClr val="0000FF"/>
                </a:solidFill>
              </a:rPr>
              <a:t>…the worst hotel I had ever stayed at ...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667"/>
              <a:buNone/>
            </a:pPr>
            <a:r>
              <a:rPr lang="en-US" sz="2667"/>
              <a:t>Service  (3/5 stars, 31 comments)</a:t>
            </a:r>
            <a:endParaRPr/>
          </a:p>
          <a:p>
            <a:pPr indent="0" lvl="1" marL="609584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endParaRPr sz="2000"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r>
              <a:rPr lang="en-US" sz="2133">
                <a:solidFill>
                  <a:srgbClr val="008000"/>
                </a:solidFill>
              </a:rPr>
              <a:t> 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r>
              <a:rPr lang="en-US" sz="2133">
                <a:solidFill>
                  <a:srgbClr val="008000"/>
                </a:solidFill>
              </a:rPr>
              <a:t>Every single hotel staff member treated us great and answered every ...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00FF"/>
                </a:solidFill>
              </a:rPr>
              <a:t>(-) </a:t>
            </a:r>
            <a:r>
              <a:rPr lang="en-US" sz="2133">
                <a:solidFill>
                  <a:srgbClr val="0000FF"/>
                </a:solidFill>
              </a:rPr>
              <a:t>The food is cold and the service gives new meaning to SLOW.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667"/>
              <a:buNone/>
            </a:pPr>
            <a:r>
              <a:rPr lang="en-US" sz="2667"/>
              <a:t>Dining (3/5 stars, 18 comments)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r>
              <a:rPr lang="en-US" sz="2133">
                <a:solidFill>
                  <a:srgbClr val="008000"/>
                </a:solidFill>
              </a:rPr>
              <a:t>our favorite place to stay in biloxi.the food is great also the service ...</a:t>
            </a:r>
            <a:endParaRPr/>
          </a:p>
          <a:p>
            <a:pPr indent="0" lvl="1" marL="609585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8000"/>
                </a:solidFill>
              </a:rPr>
              <a:t>(+) </a:t>
            </a:r>
            <a:r>
              <a:rPr b="1" lang="en-US" sz="2133">
                <a:solidFill>
                  <a:srgbClr val="008000"/>
                </a:solidFill>
              </a:rPr>
              <a:t>Offer of free buffet for joining the Play</a:t>
            </a:r>
            <a:endParaRPr b="1"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ca90871204_2_58"/>
          <p:cNvSpPr txBox="1"/>
          <p:nvPr>
            <p:ph type="title"/>
          </p:nvPr>
        </p:nvSpPr>
        <p:spPr>
          <a:xfrm>
            <a:off x="787078" y="177800"/>
            <a:ext cx="10998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PROBLEMS: </a:t>
            </a:r>
            <a:br>
              <a:rPr lang="en-US"/>
            </a:br>
            <a:r>
              <a:rPr lang="en-US"/>
              <a:t>How to handle Sarcasms and Illocutionary aspects?</a:t>
            </a:r>
            <a:endParaRPr/>
          </a:p>
        </p:txBody>
      </p:sp>
      <p:sp>
        <p:nvSpPr>
          <p:cNvPr id="519" name="Google Shape;519;gca90871204_2_58"/>
          <p:cNvSpPr txBox="1"/>
          <p:nvPr>
            <p:ph idx="1" type="body"/>
          </p:nvPr>
        </p:nvSpPr>
        <p:spPr>
          <a:xfrm>
            <a:off x="508000" y="1625600"/>
            <a:ext cx="114807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Perfume review in </a:t>
            </a:r>
            <a:r>
              <a:rPr i="1" lang="en-US" sz="3200"/>
              <a:t>Perfumes: the Guide</a:t>
            </a:r>
            <a:r>
              <a:rPr lang="en-US" sz="3200"/>
              <a:t>: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“If you are reading this because it is your darling fragrance, please wear it at home exclusively, and tape the windows shut.”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 Dorothy Parker on Katherine Hepburn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“She runs the gamut of emotions from A to B”</a:t>
            </a:r>
            <a:endParaRPr/>
          </a:p>
        </p:txBody>
      </p:sp>
      <p:sp>
        <p:nvSpPr>
          <p:cNvPr id="520" name="Google Shape;520;gca90871204_2_58"/>
          <p:cNvSpPr txBox="1"/>
          <p:nvPr>
            <p:ph idx="4294967295" type="sldNum"/>
          </p:nvPr>
        </p:nvSpPr>
        <p:spPr>
          <a:xfrm>
            <a:off x="11582400" y="6553200"/>
            <a:ext cx="609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gca90871204_2_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66900" y="79750"/>
            <a:ext cx="8124245" cy="6553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Google Shape;532;gca90871204_2_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7775" y="1038725"/>
            <a:ext cx="9214650" cy="3756075"/>
          </a:xfrm>
          <a:prstGeom prst="rect">
            <a:avLst/>
          </a:prstGeom>
          <a:noFill/>
          <a:ln>
            <a:noFill/>
          </a:ln>
        </p:spPr>
      </p:pic>
      <p:sp>
        <p:nvSpPr>
          <p:cNvPr id="533" name="Google Shape;533;gca90871204_2_69"/>
          <p:cNvSpPr txBox="1"/>
          <p:nvPr/>
        </p:nvSpPr>
        <p:spPr>
          <a:xfrm>
            <a:off x="624775" y="319650"/>
            <a:ext cx="10824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An Algorithm to Add Domain-dependent sentiment words to Standard Lexicons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34" name="Google Shape;534;gca90871204_2_69"/>
          <p:cNvSpPr txBox="1"/>
          <p:nvPr/>
        </p:nvSpPr>
        <p:spPr>
          <a:xfrm>
            <a:off x="813650" y="5128975"/>
            <a:ext cx="91392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Gill Sans"/>
                <a:ea typeface="Gill Sans"/>
                <a:cs typeface="Gill Sans"/>
                <a:sym typeface="Gill Sans"/>
              </a:rPr>
              <a:t>I</a:t>
            </a:r>
            <a:r>
              <a:rPr lang="en-US" sz="1900">
                <a:latin typeface="Gill Sans"/>
                <a:ea typeface="Gill Sans"/>
                <a:cs typeface="Gill Sans"/>
                <a:sym typeface="Gill Sans"/>
              </a:rPr>
              <a:t>f two words have majority of their </a:t>
            </a:r>
            <a:r>
              <a:rPr b="1" lang="en-US" sz="1900">
                <a:latin typeface="Gill Sans"/>
                <a:ea typeface="Gill Sans"/>
                <a:cs typeface="Gill Sans"/>
                <a:sym typeface="Gill Sans"/>
              </a:rPr>
              <a:t>WordNet synonyms</a:t>
            </a:r>
            <a:r>
              <a:rPr lang="en-US" sz="1900">
                <a:latin typeface="Gill Sans"/>
                <a:ea typeface="Gill Sans"/>
                <a:cs typeface="Gill Sans"/>
                <a:sym typeface="Gill Sans"/>
              </a:rPr>
              <a:t> also overlap - then two words belong to same polarity - new word inducted into Dictionary </a:t>
            </a:r>
            <a:endParaRPr sz="19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0" name="Google Shape;540;gca90871204_2_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64225" y="0"/>
            <a:ext cx="5803134" cy="6553199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gca90871204_2_74"/>
          <p:cNvSpPr txBox="1"/>
          <p:nvPr/>
        </p:nvSpPr>
        <p:spPr>
          <a:xfrm>
            <a:off x="290600" y="479475"/>
            <a:ext cx="34434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600">
                <a:latin typeface="Gill Sans"/>
                <a:ea typeface="Gill Sans"/>
                <a:cs typeface="Gill Sans"/>
                <a:sym typeface="Gill Sans"/>
              </a:rPr>
              <a:t>Handling Valence</a:t>
            </a:r>
            <a:endParaRPr b="1" sz="2600"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542" name="Google Shape;542;gca90871204_2_74"/>
          <p:cNvSpPr txBox="1"/>
          <p:nvPr/>
        </p:nvSpPr>
        <p:spPr>
          <a:xfrm>
            <a:off x="203425" y="1337100"/>
            <a:ext cx="5506800" cy="41868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Mine frequent adverb - adjective structured - learning apriori sequence mining algorithm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Dictionary of Adverbs - </a:t>
            </a: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assign</a:t>
            </a: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 Valence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000">
                <a:latin typeface="Gill Sans"/>
                <a:ea typeface="Gill Sans"/>
                <a:cs typeface="Gill Sans"/>
                <a:sym typeface="Gill Sans"/>
              </a:rPr>
              <a:t>Enhancers</a:t>
            </a: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 - Very, Extremely - Pw* = Pw(1+w) and Nw* = Nw(1+w)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Negation - Not  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Reducers - somewhat, 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Gill Sans"/>
                <a:ea typeface="Gill Sans"/>
                <a:cs typeface="Gill Sans"/>
                <a:sym typeface="Gill Sans"/>
              </a:rPr>
              <a:t>Pw* = Pw/(1+w) Nw* = Nw/(1+w)</a:t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6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45"/>
          <p:cNvSpPr txBox="1"/>
          <p:nvPr>
            <p:ph type="title"/>
          </p:nvPr>
        </p:nvSpPr>
        <p:spPr>
          <a:xfrm>
            <a:off x="1033960" y="301263"/>
            <a:ext cx="103632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ill Sans"/>
              <a:buNone/>
            </a:pPr>
            <a:r>
              <a:rPr lang="en-US" sz="4133"/>
              <a:t>COMPUTATIONAL WORK ON OTHER AFFECTIVE STATES</a:t>
            </a:r>
            <a:endParaRPr/>
          </a:p>
        </p:txBody>
      </p:sp>
      <p:sp>
        <p:nvSpPr>
          <p:cNvPr id="548" name="Google Shape;548;p45"/>
          <p:cNvSpPr txBox="1"/>
          <p:nvPr>
            <p:ph idx="1" type="body"/>
          </p:nvPr>
        </p:nvSpPr>
        <p:spPr>
          <a:xfrm>
            <a:off x="645519" y="1991167"/>
            <a:ext cx="11140081" cy="497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Emotion</a:t>
            </a:r>
            <a:r>
              <a:rPr lang="en-US"/>
              <a:t>: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Detecting annoyed callers to dialogue system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Detecting confused/frustrated  versus confident students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Mood</a:t>
            </a:r>
            <a:r>
              <a:rPr lang="en-US"/>
              <a:t>: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Finding traumatized or depressed writers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Interpersonal stances</a:t>
            </a:r>
            <a:r>
              <a:rPr lang="en-US"/>
              <a:t>: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Detection of flirtation or friendliness in conversations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000"/>
              <a:buChar char="•"/>
            </a:pPr>
            <a:r>
              <a:rPr b="1" lang="en-US"/>
              <a:t>Personality traits</a:t>
            </a:r>
            <a:r>
              <a:rPr lang="en-US"/>
              <a:t>: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3200"/>
              <a:buChar char="•"/>
            </a:pPr>
            <a:r>
              <a:rPr lang="en-US" sz="3200"/>
              <a:t>Detection of extroverts</a:t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46"/>
          <p:cNvSpPr txBox="1"/>
          <p:nvPr>
            <p:ph type="title"/>
          </p:nvPr>
        </p:nvSpPr>
        <p:spPr>
          <a:xfrm>
            <a:off x="1828800" y="279400"/>
            <a:ext cx="9956800" cy="99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DETECTION OF FRIENDLINESS</a:t>
            </a:r>
            <a:endParaRPr/>
          </a:p>
        </p:txBody>
      </p:sp>
      <p:sp>
        <p:nvSpPr>
          <p:cNvPr id="554" name="Google Shape;554;p46"/>
          <p:cNvSpPr txBox="1"/>
          <p:nvPr>
            <p:ph idx="1" type="body"/>
          </p:nvPr>
        </p:nvSpPr>
        <p:spPr>
          <a:xfrm>
            <a:off x="406400" y="1803400"/>
            <a:ext cx="11379200" cy="46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/>
              <a:t>Friendly speakers use collaborative conversational style</a:t>
            </a:r>
            <a:endParaRPr/>
          </a:p>
          <a:p>
            <a:pPr indent="-241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Laughter</a:t>
            </a:r>
            <a:endParaRPr sz="2000"/>
          </a:p>
          <a:p>
            <a:pPr indent="-241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Less use of negative emotional words</a:t>
            </a:r>
            <a:endParaRPr sz="2000"/>
          </a:p>
          <a:p>
            <a:pPr indent="-241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More sympathy </a:t>
            </a:r>
            <a:endParaRPr sz="2000"/>
          </a:p>
          <a:p>
            <a:pPr indent="-2540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That’s too bad    I’m sorry to hear that</a:t>
            </a:r>
            <a:endParaRPr sz="2000"/>
          </a:p>
          <a:p>
            <a:pPr indent="-241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More agreement</a:t>
            </a:r>
            <a:endParaRPr sz="2000"/>
          </a:p>
          <a:p>
            <a:pPr indent="-2540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I think so too</a:t>
            </a:r>
            <a:endParaRPr sz="2000"/>
          </a:p>
          <a:p>
            <a:pPr indent="-241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Less hedges</a:t>
            </a:r>
            <a:endParaRPr sz="2000"/>
          </a:p>
          <a:p>
            <a:pPr indent="-2540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2000"/>
              <a:buChar char="•"/>
            </a:pPr>
            <a:r>
              <a:rPr lang="en-US" sz="2000">
                <a:latin typeface="Courier"/>
                <a:ea typeface="Courier"/>
                <a:cs typeface="Courier"/>
                <a:sym typeface="Courier"/>
              </a:rPr>
              <a:t>kind of   sort of   a little … </a:t>
            </a:r>
            <a:endParaRPr sz="2000"/>
          </a:p>
          <a:p>
            <a:pPr indent="-1143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/>
          <p:cNvSpPr txBox="1"/>
          <p:nvPr>
            <p:ph type="title"/>
          </p:nvPr>
        </p:nvSpPr>
        <p:spPr>
          <a:xfrm>
            <a:off x="1294392" y="353544"/>
            <a:ext cx="9603300" cy="104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SCHERER TYPOLOGY OF AFFECTIVE STATES</a:t>
            </a:r>
            <a:endParaRPr/>
          </a:p>
        </p:txBody>
      </p:sp>
      <p:sp>
        <p:nvSpPr>
          <p:cNvPr id="136" name="Google Shape;136;p5"/>
          <p:cNvSpPr txBox="1"/>
          <p:nvPr>
            <p:ph idx="1" type="body"/>
          </p:nvPr>
        </p:nvSpPr>
        <p:spPr>
          <a:xfrm>
            <a:off x="0" y="1096500"/>
            <a:ext cx="8720400" cy="4665000"/>
          </a:xfrm>
          <a:prstGeom prst="rect">
            <a:avLst/>
          </a:prstGeom>
          <a:solidFill>
            <a:schemeClr val="lt1"/>
          </a:solidFill>
          <a:ln cap="flat" cmpd="sng" w="158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Emotion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brief organically synchronized … evaluation of a major event 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i="1"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angry, sad, joyful, fearful, ashamed, proud, elated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Mood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diffuse non-caused low-intensity long-duration change in subjective feeling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i="1"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cheerful, gloomy, irritable, listless, depressed, buoyant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Interpersonal stances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affective stance toward another person in a specific interaction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i="1"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friendly, flirtatious, distant, cold, warm, supportive, contemptuous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Attitudes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enduring, affectively colored beliefs, dispositions towards objects or persons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i="1"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 liking, loving, hating, valuing, desiring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800"/>
              <a:buChar char="•"/>
            </a:pPr>
            <a:r>
              <a:rPr b="1"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Personality traits</a:t>
            </a:r>
            <a:r>
              <a:rPr lang="en-US" sz="1800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: stable personality dispositions and typical behavior tendencies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</a:pPr>
            <a:r>
              <a:rPr i="1" lang="en-US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rPr>
              <a:t>nervous, anxious, reckless, morose, hostile, jealous</a:t>
            </a:r>
            <a:endParaRPr/>
          </a:p>
        </p:txBody>
      </p:sp>
      <p:sp>
        <p:nvSpPr>
          <p:cNvPr id="137" name="Google Shape;137;p5"/>
          <p:cNvSpPr txBox="1"/>
          <p:nvPr/>
        </p:nvSpPr>
        <p:spPr>
          <a:xfrm>
            <a:off x="8848500" y="1881675"/>
            <a:ext cx="3172200" cy="4833300"/>
          </a:xfrm>
          <a:prstGeom prst="rect">
            <a:avLst/>
          </a:prstGeom>
          <a:solidFill>
            <a:srgbClr val="F2B3D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Money Markets - Investment apps - predictive analytics for stocks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t/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Upselling - what is the best time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t/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Designing a chatbot 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t/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Recommender Systems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t/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●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Personality Assessment 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○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for potential roles as leaders / sales person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SzPts val="1800"/>
              <a:buFont typeface="Gill Sans"/>
              <a:buChar char="○"/>
            </a:pPr>
            <a:r>
              <a:rPr lang="en-US" sz="1800">
                <a:latin typeface="Gill Sans"/>
                <a:ea typeface="Gill Sans"/>
                <a:cs typeface="Gill Sans"/>
                <a:sym typeface="Gill Sans"/>
              </a:rPr>
              <a:t>for counseling </a:t>
            </a:r>
            <a:endParaRPr sz="1800"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4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SUMMARY ON SENTIMENT</a:t>
            </a:r>
            <a:endParaRPr/>
          </a:p>
        </p:txBody>
      </p:sp>
      <p:sp>
        <p:nvSpPr>
          <p:cNvPr id="560" name="Google Shape;560;p47"/>
          <p:cNvSpPr txBox="1"/>
          <p:nvPr>
            <p:ph idx="1" type="body"/>
          </p:nvPr>
        </p:nvSpPr>
        <p:spPr>
          <a:xfrm>
            <a:off x="406400" y="1803400"/>
            <a:ext cx="11379200" cy="487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1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Generally modeled as classification or regression task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predict a binary or ordinal label</a:t>
            </a:r>
            <a:endParaRPr/>
          </a:p>
          <a:p>
            <a:pPr indent="-228601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733"/>
              <a:t>Features: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Negation is important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Using all words (in naïve bayes) works well for some tasks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Finding subsets of words may help in other tasks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Hand-built polarity lexicons</a:t>
            </a:r>
            <a:endParaRPr/>
          </a:p>
          <a:p>
            <a:pPr indent="-228600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Use seeds and semi-supervised learning to induce lexicons</a:t>
            </a:r>
            <a:endParaRPr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p49"/>
          <p:cNvSpPr txBox="1"/>
          <p:nvPr>
            <p:ph type="title"/>
          </p:nvPr>
        </p:nvSpPr>
        <p:spPr>
          <a:xfrm>
            <a:off x="1454239" y="1756130"/>
            <a:ext cx="8643154" cy="18879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Gill Sans"/>
              <a:buNone/>
            </a:pPr>
            <a:r>
              <a:rPr lang="en-US"/>
              <a:t>BEST OF LUCK FOR MINOR 2</a:t>
            </a:r>
            <a:endParaRPr/>
          </a:p>
        </p:txBody>
      </p:sp>
      <p:sp>
        <p:nvSpPr>
          <p:cNvPr id="566" name="Google Shape;566;p49"/>
          <p:cNvSpPr txBox="1"/>
          <p:nvPr>
            <p:ph idx="1" type="body"/>
          </p:nvPr>
        </p:nvSpPr>
        <p:spPr>
          <a:xfrm>
            <a:off x="1454239" y="3806195"/>
            <a:ext cx="8630446" cy="10129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6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DEFINING SENTIMENT ANALYSIS</a:t>
            </a:r>
            <a:endParaRPr/>
          </a:p>
        </p:txBody>
      </p:sp>
      <p:sp>
        <p:nvSpPr>
          <p:cNvPr id="143" name="Google Shape;143;p6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Simplest task: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2800"/>
              <a:t>Is the attitude of this text positive or negative?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More complex: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2800"/>
              <a:t>Rank the attitude of this text from 1 to 5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lang="en-US" sz="3200"/>
              <a:t>Advanced:</a:t>
            </a:r>
            <a:endParaRPr/>
          </a:p>
          <a:p>
            <a:pPr indent="-228600" lvl="1" marL="6858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2800"/>
              <a:t>Detect the target, source, or complex attitude types</a:t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44" name="Google Shape;144;p6"/>
          <p:cNvSpPr txBox="1"/>
          <p:nvPr/>
        </p:nvSpPr>
        <p:spPr>
          <a:xfrm>
            <a:off x="8059625" y="3707425"/>
            <a:ext cx="3370500" cy="923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990000"/>
                </a:solidFill>
                <a:latin typeface="Gill Sans"/>
                <a:ea typeface="Gill Sans"/>
                <a:cs typeface="Gill Sans"/>
                <a:sym typeface="Gill Sans"/>
              </a:rPr>
              <a:t>Quantify - Correlate with Numerical Business data (Sales / CSI)</a:t>
            </a:r>
            <a:endParaRPr b="1" sz="1600">
              <a:solidFill>
                <a:srgbClr val="99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6"/>
          <p:cNvSpPr txBox="1"/>
          <p:nvPr/>
        </p:nvSpPr>
        <p:spPr>
          <a:xfrm>
            <a:off x="9413650" y="4856275"/>
            <a:ext cx="2441400" cy="923400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990000"/>
                </a:solidFill>
                <a:latin typeface="Gill Sans"/>
                <a:ea typeface="Gill Sans"/>
                <a:cs typeface="Gill Sans"/>
                <a:sym typeface="Gill Sans"/>
              </a:rPr>
              <a:t>Actionable Intelligence</a:t>
            </a:r>
            <a:endParaRPr b="1" sz="1600">
              <a:solidFill>
                <a:srgbClr val="99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990000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600">
                <a:solidFill>
                  <a:srgbClr val="990000"/>
                </a:solidFill>
                <a:latin typeface="Gill Sans"/>
                <a:ea typeface="Gill Sans"/>
                <a:cs typeface="Gill Sans"/>
                <a:sym typeface="Gill Sans"/>
              </a:rPr>
              <a:t>Improve Business Data</a:t>
            </a:r>
            <a:endParaRPr b="1" sz="1600">
              <a:solidFill>
                <a:srgbClr val="990000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COMPLEX TASKS</a:t>
            </a:r>
            <a:endParaRPr/>
          </a:p>
        </p:txBody>
      </p:sp>
      <p:sp>
        <p:nvSpPr>
          <p:cNvPr id="151" name="Google Shape;151;p7"/>
          <p:cNvSpPr txBox="1"/>
          <p:nvPr>
            <p:ph idx="1" type="body"/>
          </p:nvPr>
        </p:nvSpPr>
        <p:spPr>
          <a:xfrm>
            <a:off x="1228525" y="1788375"/>
            <a:ext cx="9826200" cy="42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20000"/>
          </a:bodyPr>
          <a:lstStyle/>
          <a:p>
            <a:pPr indent="-228631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lang="en-US" sz="1900"/>
              <a:t>Sentiment analysis is the detection of </a:t>
            </a:r>
            <a:r>
              <a:rPr b="1" lang="en-US" sz="1900"/>
              <a:t>attitudes / polarity / emotion</a:t>
            </a:r>
            <a:endParaRPr/>
          </a:p>
          <a:p>
            <a:pPr indent="0" lvl="1" marL="457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None/>
            </a:pPr>
            <a:r>
              <a:rPr lang="en-US" sz="1900"/>
              <a:t>“enduring, affectively colored beliefs, dispositions towards objects or persons”</a:t>
            </a:r>
            <a:endParaRPr/>
          </a:p>
          <a:p>
            <a:pPr indent="-457231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ill Sans"/>
              <a:buAutoNum type="arabicPeriod"/>
            </a:pPr>
            <a:r>
              <a:rPr b="1" lang="en-US" sz="1900"/>
              <a:t>Holder (source) </a:t>
            </a:r>
            <a:r>
              <a:rPr lang="en-US" sz="1900"/>
              <a:t>of attitude - </a:t>
            </a:r>
            <a:r>
              <a:rPr b="1" i="1" lang="en-US" sz="1900"/>
              <a:t>more information - male / female / mother / father / sibling</a:t>
            </a:r>
            <a:endParaRPr b="1" i="1"/>
          </a:p>
          <a:p>
            <a:pPr indent="-457231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ill Sans"/>
              <a:buAutoNum type="arabicPeriod"/>
            </a:pPr>
            <a:r>
              <a:rPr b="1" lang="en-US" sz="1900"/>
              <a:t>Target (aspect) </a:t>
            </a:r>
            <a:r>
              <a:rPr lang="en-US" sz="1900"/>
              <a:t>of attitude - </a:t>
            </a:r>
            <a:r>
              <a:rPr b="1" i="1" lang="en-US" sz="1900"/>
              <a:t>in a mood to buy? / only enquiry?</a:t>
            </a:r>
            <a:endParaRPr b="1" i="1"/>
          </a:p>
          <a:p>
            <a:pPr indent="-457231" lvl="1" marL="9144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ill Sans"/>
              <a:buAutoNum type="arabicPeriod"/>
            </a:pPr>
            <a:r>
              <a:rPr b="1" lang="en-US" sz="1900"/>
              <a:t>Type </a:t>
            </a:r>
            <a:r>
              <a:rPr lang="en-US" sz="1900"/>
              <a:t>of attitude - difficult or easy customer</a:t>
            </a:r>
            <a:endParaRPr/>
          </a:p>
          <a:p>
            <a:pPr indent="-228631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1900"/>
              <a:t>From a set of types</a:t>
            </a:r>
            <a:endParaRPr/>
          </a:p>
          <a:p>
            <a:pPr indent="-228631" lvl="3" marL="1600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i="1" lang="en-US" sz="1900"/>
              <a:t>Like, love, hate, value, desire,</a:t>
            </a:r>
            <a:r>
              <a:rPr lang="en-US" sz="1900"/>
              <a:t> etc.</a:t>
            </a:r>
            <a:endParaRPr/>
          </a:p>
          <a:p>
            <a:pPr indent="-228631" lvl="2" marL="11430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1900"/>
              <a:t>Or (more commonly) simple weighted </a:t>
            </a:r>
            <a:r>
              <a:rPr b="1" lang="en-US" sz="1900"/>
              <a:t>polarity</a:t>
            </a:r>
            <a:r>
              <a:rPr lang="en-US" sz="1900"/>
              <a:t>: </a:t>
            </a:r>
            <a:endParaRPr/>
          </a:p>
          <a:p>
            <a:pPr indent="-228631" lvl="3" marL="160020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i="1" lang="en-US" sz="1900"/>
              <a:t>positive, negative, neutral, </a:t>
            </a:r>
            <a:r>
              <a:rPr lang="en-US" sz="1900"/>
              <a:t>together with </a:t>
            </a:r>
            <a:r>
              <a:rPr i="1" lang="en-US" sz="1900"/>
              <a:t>strength</a:t>
            </a:r>
            <a:endParaRPr/>
          </a:p>
          <a:p>
            <a:pPr indent="-457231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Font typeface="Gill Sans"/>
              <a:buAutoNum type="arabicPeriod"/>
            </a:pPr>
            <a:r>
              <a:rPr b="1" lang="en-US" sz="1900"/>
              <a:t>Text</a:t>
            </a:r>
            <a:r>
              <a:rPr lang="en-US" sz="1900"/>
              <a:t> containing the attitude</a:t>
            </a:r>
            <a:endParaRPr/>
          </a:p>
          <a:p>
            <a:pPr indent="-228631" lvl="2" marL="1143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ct val="100000"/>
              <a:buChar char="•"/>
            </a:pPr>
            <a:r>
              <a:rPr lang="en-US" sz="1900"/>
              <a:t>Sentence or entire document</a:t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8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SENTIMENT ANALYSIS HAS MANY OTHER NAMES</a:t>
            </a:r>
            <a:endParaRPr/>
          </a:p>
        </p:txBody>
      </p:sp>
      <p:sp>
        <p:nvSpPr>
          <p:cNvPr id="157" name="Google Shape;157;p8"/>
          <p:cNvSpPr txBox="1"/>
          <p:nvPr>
            <p:ph idx="1" type="body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7045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Opinion extraction</a:t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Opinion mining</a:t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Sentiment mining</a:t>
            </a:r>
            <a:endParaRPr/>
          </a:p>
          <a:p>
            <a:pPr indent="-23704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3733"/>
              <a:buChar char="•"/>
            </a:pPr>
            <a:r>
              <a:rPr lang="en-US" sz="3733"/>
              <a:t>Subjectivity analysis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9"/>
          <p:cNvSpPr txBox="1"/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ill Sans"/>
              <a:buNone/>
            </a:pPr>
            <a:r>
              <a:rPr lang="en-US"/>
              <a:t>WHY SENTIMENT ANALYSIS?</a:t>
            </a:r>
            <a:endParaRPr/>
          </a:p>
        </p:txBody>
      </p:sp>
      <p:sp>
        <p:nvSpPr>
          <p:cNvPr id="163" name="Google Shape;163;p9"/>
          <p:cNvSpPr txBox="1"/>
          <p:nvPr>
            <p:ph idx="1" type="body"/>
          </p:nvPr>
        </p:nvSpPr>
        <p:spPr>
          <a:xfrm>
            <a:off x="304800" y="1803400"/>
            <a:ext cx="11887200" cy="44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SzPct val="100000"/>
              <a:buChar char="•"/>
            </a:pPr>
            <a:r>
              <a:rPr i="1" lang="en-US" sz="3600"/>
              <a:t>Movie</a:t>
            </a:r>
            <a:r>
              <a:rPr lang="en-US" sz="3600"/>
              <a:t>:  is this review positive or negative?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i="1" lang="en-US" sz="3600"/>
              <a:t>Products</a:t>
            </a:r>
            <a:r>
              <a:rPr lang="en-US" sz="3600"/>
              <a:t>: what do people think about the new iPhone?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i="1" lang="en-US" sz="3600"/>
              <a:t>Public sentiment</a:t>
            </a:r>
            <a:r>
              <a:rPr lang="en-US" sz="3600"/>
              <a:t>: how is consumer confidence? Is despair increasing?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i="1" lang="en-US" sz="3600"/>
              <a:t>Politics</a:t>
            </a:r>
            <a:r>
              <a:rPr lang="en-US" sz="3600"/>
              <a:t>: what do people think about this candidate or issue?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Char char="•"/>
            </a:pPr>
            <a:r>
              <a:rPr i="1" lang="en-US" sz="3600"/>
              <a:t>Prediction</a:t>
            </a:r>
            <a:r>
              <a:rPr lang="en-US" sz="3600"/>
              <a:t>: predict election outcomes or market trends from sentiment</a:t>
            </a:r>
            <a:endParaRPr/>
          </a:p>
          <a:p>
            <a:pPr indent="-111125" lvl="0" marL="22860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ct val="100000"/>
              <a:buNone/>
            </a:pPr>
            <a:r>
              <a:t/>
            </a:r>
            <a:endParaRPr/>
          </a:p>
        </p:txBody>
      </p:sp>
      <p:sp>
        <p:nvSpPr>
          <p:cNvPr id="164" name="Google Shape;164;p9"/>
          <p:cNvSpPr txBox="1"/>
          <p:nvPr>
            <p:ph idx="12" type="sldNum"/>
          </p:nvPr>
        </p:nvSpPr>
        <p:spPr>
          <a:xfrm>
            <a:off x="480060" y="798973"/>
            <a:ext cx="811019" cy="50357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allery">
  <a:themeElements>
    <a:clrScheme name="Gallery">
      <a:dk1>
        <a:srgbClr val="000000"/>
      </a:dk1>
      <a:lt1>
        <a:srgbClr val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2020-03-13T10:30:28Z</dcterms:created>
  <dc:creator>Lipika  Dey</dc:creator>
</cp:coreProperties>
</file>